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sldIdLst>
    <p:sldId id="256" r:id="rId2"/>
    <p:sldId id="257" r:id="rId3"/>
    <p:sldId id="289" r:id="rId4"/>
    <p:sldId id="318" r:id="rId5"/>
    <p:sldId id="258" r:id="rId6"/>
    <p:sldId id="279" r:id="rId7"/>
    <p:sldId id="280" r:id="rId8"/>
    <p:sldId id="282" r:id="rId9"/>
    <p:sldId id="281" r:id="rId10"/>
    <p:sldId id="319" r:id="rId11"/>
    <p:sldId id="283" r:id="rId12"/>
    <p:sldId id="284" r:id="rId13"/>
    <p:sldId id="285" r:id="rId14"/>
    <p:sldId id="286" r:id="rId15"/>
    <p:sldId id="287" r:id="rId16"/>
    <p:sldId id="288" r:id="rId17"/>
    <p:sldId id="291" r:id="rId18"/>
    <p:sldId id="290" r:id="rId19"/>
    <p:sldId id="259" r:id="rId20"/>
    <p:sldId id="292" r:id="rId21"/>
    <p:sldId id="293" r:id="rId22"/>
    <p:sldId id="294" r:id="rId23"/>
    <p:sldId id="295" r:id="rId24"/>
    <p:sldId id="260" r:id="rId25"/>
    <p:sldId id="261" r:id="rId26"/>
    <p:sldId id="321" r:id="rId27"/>
    <p:sldId id="262" r:id="rId28"/>
    <p:sldId id="296" r:id="rId29"/>
    <p:sldId id="263" r:id="rId30"/>
    <p:sldId id="264" r:id="rId31"/>
    <p:sldId id="297" r:id="rId32"/>
    <p:sldId id="299" r:id="rId33"/>
    <p:sldId id="306" r:id="rId34"/>
    <p:sldId id="307" r:id="rId35"/>
    <p:sldId id="308" r:id="rId36"/>
    <p:sldId id="316" r:id="rId37"/>
    <p:sldId id="317" r:id="rId38"/>
    <p:sldId id="320" r:id="rId39"/>
    <p:sldId id="322" r:id="rId40"/>
    <p:sldId id="298" r:id="rId41"/>
    <p:sldId id="311" r:id="rId42"/>
    <p:sldId id="310" r:id="rId43"/>
    <p:sldId id="312" r:id="rId44"/>
    <p:sldId id="313" r:id="rId45"/>
    <p:sldId id="314" r:id="rId46"/>
    <p:sldId id="315" r:id="rId47"/>
    <p:sldId id="300" r:id="rId48"/>
    <p:sldId id="301" r:id="rId49"/>
    <p:sldId id="302" r:id="rId50"/>
    <p:sldId id="303" r:id="rId51"/>
    <p:sldId id="304" r:id="rId52"/>
    <p:sldId id="305" r:id="rId53"/>
    <p:sldId id="278" r:id="rId54"/>
  </p:sldIdLst>
  <p:sldSz cx="24384000" cy="13716000"/>
  <p:notesSz cx="6797675" cy="9926638"/>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C0000"/>
    <a:srgbClr val="339966"/>
    <a:srgbClr val="339933"/>
    <a:srgbClr val="336699"/>
    <a:srgbClr val="E4E4E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oefler Text"/>
          <a:ea typeface="Hoefler Text"/>
          <a:cs typeface="Hoefler Text"/>
        </a:font>
        <a:srgbClr val="6C6A67"/>
      </a:tcTxStyle>
      <a:tcStyle>
        <a:tcBdr>
          <a:left>
            <a:ln w="25400" cap="flat">
              <a:solidFill>
                <a:srgbClr val="83714F">
                  <a:alpha val="30000"/>
                </a:srgbClr>
              </a:solidFill>
              <a:prstDash val="solid"/>
              <a:miter lim="400000"/>
            </a:ln>
          </a:left>
          <a:right>
            <a:ln w="25400" cap="flat">
              <a:solidFill>
                <a:srgbClr val="83714F">
                  <a:alpha val="30000"/>
                </a:srgbClr>
              </a:solidFill>
              <a:prstDash val="solid"/>
              <a:miter lim="400000"/>
            </a:ln>
          </a:right>
          <a:top>
            <a:ln w="25400" cap="flat">
              <a:solidFill>
                <a:srgbClr val="83714F">
                  <a:alpha val="30000"/>
                </a:srgbClr>
              </a:solidFill>
              <a:prstDash val="solid"/>
              <a:miter lim="400000"/>
            </a:ln>
          </a:top>
          <a:bottom>
            <a:ln w="25400" cap="flat">
              <a:solidFill>
                <a:srgbClr val="83714F">
                  <a:alpha val="30000"/>
                </a:srgbClr>
              </a:solidFill>
              <a:prstDash val="solid"/>
              <a:miter lim="400000"/>
            </a:ln>
          </a:bottom>
          <a:insideH>
            <a:ln w="25400" cap="flat">
              <a:solidFill>
                <a:srgbClr val="83714F">
                  <a:alpha val="30000"/>
                </a:srgbClr>
              </a:solidFill>
              <a:prstDash val="solid"/>
              <a:miter lim="400000"/>
            </a:ln>
          </a:insideH>
          <a:insideV>
            <a:ln w="25400" cap="flat">
              <a:solidFill>
                <a:srgbClr val="83714F">
                  <a:alpha val="30000"/>
                </a:srgbClr>
              </a:solidFill>
              <a:prstDash val="solid"/>
              <a:miter lim="400000"/>
            </a:ln>
          </a:insideV>
        </a:tcBdr>
        <a:fill>
          <a:noFill/>
        </a:fill>
      </a:tcStyle>
    </a:wholeTbl>
    <a:band2H>
      <a:tcTxStyle/>
      <a:tcStyle>
        <a:tcBdr/>
        <a:fill>
          <a:solidFill>
            <a:srgbClr val="83714F">
              <a:alpha val="8000"/>
            </a:srgbClr>
          </a:solidFill>
        </a:fill>
      </a:tcStyle>
    </a:band2H>
    <a:firstCol>
      <a:tcTxStyle b="off" i="off">
        <a:font>
          <a:latin typeface="Hoefler Text"/>
          <a:ea typeface="Hoefler Text"/>
          <a:cs typeface="Hoefler Text"/>
        </a:font>
        <a:srgbClr val="FFFFFF"/>
      </a:tcTxStyle>
      <a:tcStyle>
        <a:tcBdr>
          <a:left>
            <a:ln w="25400" cap="flat">
              <a:solidFill>
                <a:srgbClr val="83714F">
                  <a:alpha val="30000"/>
                </a:srgbClr>
              </a:solidFill>
              <a:prstDash val="solid"/>
              <a:miter lim="400000"/>
            </a:ln>
          </a:left>
          <a:right>
            <a:ln w="25400" cap="flat">
              <a:solidFill>
                <a:srgbClr val="83714F">
                  <a:alpha val="30000"/>
                </a:srgbClr>
              </a:solidFill>
              <a:prstDash val="solid"/>
              <a:miter lim="400000"/>
            </a:ln>
          </a:right>
          <a:top>
            <a:ln w="25400" cap="flat">
              <a:solidFill>
                <a:srgbClr val="83714F">
                  <a:alpha val="30000"/>
                </a:srgbClr>
              </a:solidFill>
              <a:prstDash val="solid"/>
              <a:miter lim="400000"/>
            </a:ln>
          </a:top>
          <a:bottom>
            <a:ln w="25400" cap="flat">
              <a:solidFill>
                <a:srgbClr val="83714F">
                  <a:alpha val="30000"/>
                </a:srgbClr>
              </a:solidFill>
              <a:prstDash val="solid"/>
              <a:miter lim="400000"/>
            </a:ln>
          </a:bottom>
          <a:insideH>
            <a:ln w="25400" cap="flat">
              <a:solidFill>
                <a:srgbClr val="83714F">
                  <a:alpha val="30000"/>
                </a:srgbClr>
              </a:solidFill>
              <a:prstDash val="solid"/>
              <a:miter lim="400000"/>
            </a:ln>
          </a:insideH>
          <a:insideV>
            <a:ln w="25400" cap="flat">
              <a:solidFill>
                <a:srgbClr val="83714F">
                  <a:alpha val="30000"/>
                </a:srgbClr>
              </a:solidFill>
              <a:prstDash val="solid"/>
              <a:miter lim="400000"/>
            </a:ln>
          </a:insideV>
        </a:tcBdr>
        <a:fill>
          <a:noFill/>
        </a:fill>
      </a:tcStyle>
    </a:firstCol>
    <a:lastRow>
      <a:tcTxStyle b="off" i="off">
        <a:font>
          <a:latin typeface="Hoefler Text"/>
          <a:ea typeface="Hoefler Text"/>
          <a:cs typeface="Hoefler Text"/>
        </a:font>
        <a:srgbClr val="6C6A67"/>
      </a:tcTxStyle>
      <a:tcStyle>
        <a:tcBdr>
          <a:left>
            <a:ln w="25400" cap="flat">
              <a:solidFill>
                <a:srgbClr val="83714F">
                  <a:alpha val="30000"/>
                </a:srgbClr>
              </a:solidFill>
              <a:prstDash val="solid"/>
              <a:miter lim="400000"/>
            </a:ln>
          </a:left>
          <a:right>
            <a:ln w="25400" cap="flat">
              <a:solidFill>
                <a:srgbClr val="83714F">
                  <a:alpha val="30000"/>
                </a:srgbClr>
              </a:solidFill>
              <a:prstDash val="solid"/>
              <a:miter lim="400000"/>
            </a:ln>
          </a:right>
          <a:top>
            <a:ln w="50800" cap="flat">
              <a:solidFill>
                <a:srgbClr val="83714F">
                  <a:alpha val="30000"/>
                </a:srgbClr>
              </a:solidFill>
              <a:prstDash val="solid"/>
              <a:miter lim="400000"/>
            </a:ln>
          </a:top>
          <a:bottom>
            <a:ln w="25400" cap="flat">
              <a:solidFill>
                <a:srgbClr val="83714F">
                  <a:alpha val="30000"/>
                </a:srgbClr>
              </a:solidFill>
              <a:prstDash val="solid"/>
              <a:miter lim="400000"/>
            </a:ln>
          </a:bottom>
          <a:insideH>
            <a:ln w="25400" cap="flat">
              <a:solidFill>
                <a:srgbClr val="83714F">
                  <a:alpha val="30000"/>
                </a:srgbClr>
              </a:solidFill>
              <a:prstDash val="solid"/>
              <a:miter lim="400000"/>
            </a:ln>
          </a:insideH>
          <a:insideV>
            <a:ln w="25400" cap="flat">
              <a:solidFill>
                <a:srgbClr val="83714F">
                  <a:alpha val="30000"/>
                </a:srgbClr>
              </a:solidFill>
              <a:prstDash val="solid"/>
              <a:miter lim="400000"/>
            </a:ln>
          </a:insideV>
        </a:tcBdr>
        <a:fill>
          <a:noFill/>
        </a:fill>
      </a:tcStyle>
    </a:lastRow>
    <a:firstRow>
      <a:tcTxStyle b="off" i="off">
        <a:font>
          <a:latin typeface="Hoefler Text"/>
          <a:ea typeface="Hoefler Text"/>
          <a:cs typeface="Hoefler Text"/>
        </a:font>
        <a:srgbClr val="FFFFFF"/>
      </a:tcTxStyle>
      <a:tcStyle>
        <a:tcBdr>
          <a:left>
            <a:ln w="25400" cap="flat">
              <a:solidFill>
                <a:srgbClr val="83714F">
                  <a:alpha val="30000"/>
                </a:srgbClr>
              </a:solidFill>
              <a:prstDash val="solid"/>
              <a:miter lim="400000"/>
            </a:ln>
          </a:left>
          <a:right>
            <a:ln w="25400" cap="flat">
              <a:solidFill>
                <a:srgbClr val="83714F">
                  <a:alpha val="30000"/>
                </a:srgbClr>
              </a:solidFill>
              <a:prstDash val="solid"/>
              <a:miter lim="400000"/>
            </a:ln>
          </a:right>
          <a:top>
            <a:ln w="25400" cap="flat">
              <a:solidFill>
                <a:srgbClr val="83714F">
                  <a:alpha val="30000"/>
                </a:srgbClr>
              </a:solidFill>
              <a:prstDash val="solid"/>
              <a:miter lim="400000"/>
            </a:ln>
          </a:top>
          <a:bottom>
            <a:ln w="25400" cap="flat">
              <a:solidFill>
                <a:srgbClr val="83714F">
                  <a:alpha val="30000"/>
                </a:srgbClr>
              </a:solidFill>
              <a:prstDash val="solid"/>
              <a:miter lim="400000"/>
            </a:ln>
          </a:bottom>
          <a:insideH>
            <a:ln w="25400" cap="flat">
              <a:solidFill>
                <a:srgbClr val="83714F">
                  <a:alpha val="30000"/>
                </a:srgbClr>
              </a:solidFill>
              <a:prstDash val="solid"/>
              <a:miter lim="400000"/>
            </a:ln>
          </a:insideH>
          <a:insideV>
            <a:ln w="25400" cap="flat">
              <a:solidFill>
                <a:srgbClr val="83714F">
                  <a:alpha val="30000"/>
                </a:srgbClr>
              </a:solidFill>
              <a:prstDash val="solid"/>
              <a:miter lim="400000"/>
            </a:ln>
          </a:insideV>
        </a:tcBdr>
        <a:fill>
          <a:noFill/>
        </a:fill>
      </a:tcStyle>
    </a:firstRow>
  </a:tblStyle>
  <a:tblStyle styleId="{C7B018BB-80A7-4F77-B60F-C8B233D01FF8}" styleName="">
    <a:tblBg/>
    <a:wholeTbl>
      <a:tcTxStyle b="off" i="off">
        <a:font>
          <a:latin typeface="Hoefler Text"/>
          <a:ea typeface="Hoefler Text"/>
          <a:cs typeface="Hoefler Text"/>
        </a:font>
        <a:srgbClr val="6C6A67"/>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noFill/>
        </a:fill>
      </a:tcStyle>
    </a:wholeTbl>
    <a:band2H>
      <a:tcTxStyle/>
      <a:tcStyle>
        <a:tcBdr/>
        <a:fill>
          <a:solidFill>
            <a:srgbClr val="DCDBCC">
              <a:alpha val="54000"/>
            </a:srgbClr>
          </a:solidFill>
        </a:fill>
      </a:tcStyle>
    </a:band2H>
    <a:firstCol>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F3F1DF"/>
              </a:solidFill>
              <a:prstDash val="solid"/>
              <a:miter lim="400000"/>
            </a:ln>
          </a:insideV>
        </a:tcBdr>
        <a:fill>
          <a:noFill/>
        </a:fill>
      </a:tcStyle>
    </a:firstCol>
    <a:la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3F1DF"/>
              </a:solidFill>
              <a:prstDash val="solid"/>
              <a:miter lim="400000"/>
            </a:ln>
          </a:insideH>
          <a:insideV>
            <a:ln w="12700" cap="flat">
              <a:noFill/>
              <a:miter lim="400000"/>
            </a:ln>
          </a:insideV>
        </a:tcBdr>
        <a:fill>
          <a:noFill/>
        </a:fill>
      </a:tcStyle>
    </a:lastRow>
    <a:fir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3F1DF"/>
              </a:solidFill>
              <a:prstDash val="solid"/>
              <a:miter lim="400000"/>
            </a:ln>
          </a:insideH>
          <a:insideV>
            <a:ln w="12700" cap="flat">
              <a:noFill/>
              <a:miter lim="400000"/>
            </a:ln>
          </a:insideV>
        </a:tcBdr>
        <a:fill>
          <a:noFill/>
        </a:fill>
      </a:tcStyle>
    </a:firstRow>
  </a:tblStyle>
  <a:tblStyle styleId="{EEE7283C-3CF3-47DC-8721-378D4A62B228}" styleName="">
    <a:tblBg/>
    <a:wholeTbl>
      <a:tcTxStyle b="off" i="off">
        <a:font>
          <a:latin typeface="Hoefler Text"/>
          <a:ea typeface="Hoefler Text"/>
          <a:cs typeface="Hoefler Text"/>
        </a:font>
        <a:srgbClr val="6C6A67"/>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B2B1A5">
                  <a:alpha val="80000"/>
                </a:srgbClr>
              </a:solidFill>
              <a:prstDash val="solid"/>
              <a:miter lim="400000"/>
            </a:ln>
          </a:top>
          <a:bottom>
            <a:ln w="12700" cap="flat">
              <a:solidFill>
                <a:srgbClr val="B2B1A5">
                  <a:alpha val="80000"/>
                </a:srgbClr>
              </a:solidFill>
              <a:prstDash val="solid"/>
              <a:miter lim="400000"/>
            </a:ln>
          </a:bottom>
          <a:insideH>
            <a:ln w="12700" cap="flat">
              <a:solidFill>
                <a:srgbClr val="B2B1A5">
                  <a:alpha val="80000"/>
                </a:srgbClr>
              </a:solidFill>
              <a:prstDash val="solid"/>
              <a:miter lim="400000"/>
            </a:ln>
          </a:insideH>
          <a:insideV>
            <a:ln w="12700" cap="flat">
              <a:solidFill>
                <a:srgbClr val="5D5D5D"/>
              </a:solidFill>
              <a:prstDash val="solid"/>
              <a:miter lim="400000"/>
            </a:ln>
          </a:insideV>
        </a:tcBdr>
        <a:fill>
          <a:noFill/>
        </a:fill>
      </a:tcStyle>
    </a:wholeTbl>
    <a:band2H>
      <a:tcTxStyle/>
      <a:tcStyle>
        <a:tcBdr/>
        <a:fill>
          <a:solidFill>
            <a:srgbClr val="DCDBCC">
              <a:alpha val="80000"/>
            </a:srgbClr>
          </a:solidFill>
        </a:fill>
      </a:tcStyle>
    </a:band2H>
    <a:firstCol>
      <a:tcTxStyle b="off" i="off">
        <a:font>
          <a:latin typeface="Hoefler Text"/>
          <a:ea typeface="Hoefler Text"/>
          <a:cs typeface="Hoefler Text"/>
        </a:font>
        <a:srgbClr val="FFFFFF"/>
      </a:tcTxStyle>
      <a:tcStyle>
        <a:tcBdr>
          <a:left>
            <a:ln w="12700" cap="flat">
              <a:noFill/>
              <a:miter lim="400000"/>
            </a:ln>
          </a:left>
          <a:right>
            <a:ln w="12700" cap="flat">
              <a:solidFill>
                <a:srgbClr val="5D5D5D"/>
              </a:solidFill>
              <a:prstDash val="solid"/>
              <a:miter lim="400000"/>
            </a:ln>
          </a:right>
          <a:top>
            <a:ln w="12700" cap="flat">
              <a:noFill/>
              <a:miter lim="400000"/>
            </a:ln>
          </a:top>
          <a:bottom>
            <a:ln w="12700" cap="flat">
              <a:noFill/>
              <a:miter lim="400000"/>
            </a:ln>
          </a:bottom>
          <a:insideH>
            <a:ln w="12700" cap="flat">
              <a:noFill/>
              <a:miter lim="400000"/>
            </a:ln>
          </a:insideH>
          <a:insideV>
            <a:ln w="12700" cap="flat">
              <a:solidFill>
                <a:srgbClr val="B2B1A5">
                  <a:alpha val="80000"/>
                </a:srgbClr>
              </a:solidFill>
              <a:prstDash val="solid"/>
              <a:miter lim="400000"/>
            </a:ln>
          </a:insideV>
        </a:tcBdr>
        <a:fill>
          <a:noFill/>
        </a:fill>
      </a:tcStyle>
    </a:firstCol>
    <a:lastRow>
      <a:tcTxStyle b="off" i="off">
        <a:font>
          <a:latin typeface="Hoefler Text"/>
          <a:ea typeface="Hoefler Text"/>
          <a:cs typeface="Hoefler Text"/>
        </a:font>
        <a:srgbClr val="6C6A67"/>
      </a:tcTxStyle>
      <a:tcStyle>
        <a:tcBdr>
          <a:left>
            <a:ln w="12700" cap="flat">
              <a:noFill/>
              <a:miter lim="400000"/>
            </a:ln>
          </a:left>
          <a:right>
            <a:ln w="12700" cap="flat">
              <a:noFill/>
              <a:miter lim="400000"/>
            </a:ln>
          </a:right>
          <a:top>
            <a:ln w="25400" cap="flat">
              <a:solidFill>
                <a:srgbClr val="B2B1A5">
                  <a:alpha val="80000"/>
                </a:srgbClr>
              </a:solidFill>
              <a:prstDash val="solid"/>
              <a:miter lim="400000"/>
            </a:ln>
          </a:top>
          <a:bottom>
            <a:ln w="12700" cap="flat">
              <a:noFill/>
              <a:miter lim="400000"/>
            </a:ln>
          </a:bottom>
          <a:insideH>
            <a:ln w="12700" cap="flat">
              <a:solidFill>
                <a:srgbClr val="B2B1A5">
                  <a:alpha val="80000"/>
                </a:srgbClr>
              </a:solidFill>
              <a:prstDash val="solid"/>
              <a:miter lim="400000"/>
            </a:ln>
          </a:insideH>
          <a:insideV>
            <a:ln w="12700" cap="flat">
              <a:noFill/>
              <a:miter lim="400000"/>
            </a:ln>
          </a:insideV>
        </a:tcBdr>
        <a:fill>
          <a:noFill/>
        </a:fill>
      </a:tcStyle>
    </a:lastRow>
    <a:firstRow>
      <a:tcTxStyle b="off" i="off">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B2B1A5">
                  <a:alpha val="80000"/>
                </a:srgbClr>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Hoefler Text"/>
          <a:ea typeface="Hoefler Text"/>
          <a:cs typeface="Hoefler Text"/>
        </a:font>
        <a:srgbClr val="6C6A67"/>
      </a:tcTxStyle>
      <a:tcStyle>
        <a:tcBdr>
          <a:left>
            <a:ln w="12700" cap="flat">
              <a:noFill/>
              <a:miter lim="400000"/>
            </a:ln>
          </a:left>
          <a:right>
            <a:ln w="12700" cap="flat">
              <a:noFill/>
              <a:miter lim="400000"/>
            </a:ln>
          </a:right>
          <a:top>
            <a:ln w="12700" cap="flat">
              <a:solidFill>
                <a:srgbClr val="AAA6A2"/>
              </a:solidFill>
              <a:custDash>
                <a:ds d="200000" sp="200000"/>
              </a:custDash>
              <a:miter lim="400000"/>
            </a:ln>
          </a:top>
          <a:bottom>
            <a:ln w="12700" cap="flat">
              <a:solidFill>
                <a:srgbClr val="AAA6A2"/>
              </a:solidFill>
              <a:custDash>
                <a:ds d="200000" sp="200000"/>
              </a:custDash>
              <a:miter lim="400000"/>
            </a:ln>
          </a:bottom>
          <a:insideH>
            <a:ln w="12700" cap="flat">
              <a:solidFill>
                <a:srgbClr val="AAA6A2"/>
              </a:solidFill>
              <a:custDash>
                <a:ds d="200000" sp="200000"/>
              </a:custDash>
              <a:miter lim="400000"/>
            </a:ln>
          </a:insideH>
          <a:insideV>
            <a:ln w="12700" cap="flat">
              <a:noFill/>
              <a:miter lim="400000"/>
            </a:ln>
          </a:insideV>
        </a:tcBdr>
        <a:fill>
          <a:noFill/>
        </a:fill>
      </a:tcStyle>
    </a:wholeTbl>
    <a:band2H>
      <a:tcTxStyle/>
      <a:tcStyle>
        <a:tcBdr/>
        <a:fill>
          <a:solidFill>
            <a:srgbClr val="DAE5E5">
              <a:alpha val="69000"/>
            </a:srgbClr>
          </a:solidFill>
        </a:fill>
      </a:tcStyle>
    </a:band2H>
    <a:firstCol>
      <a:tcTxStyle b="off" i="off">
        <a:font>
          <a:latin typeface="Hoefler Text"/>
          <a:ea typeface="Hoefler Text"/>
          <a:cs typeface="Hoefler Text"/>
        </a:font>
        <a:srgbClr val="6C6A67"/>
      </a:tcTxStyle>
      <a:tcStyle>
        <a:tcBdr>
          <a:left>
            <a:ln w="12700" cap="flat">
              <a:noFill/>
              <a:miter lim="400000"/>
            </a:ln>
          </a:left>
          <a:right>
            <a:ln w="12700" cap="flat">
              <a:solidFill>
                <a:srgbClr val="B8B8B8"/>
              </a:solidFill>
              <a:prstDash val="solid"/>
              <a:miter lim="400000"/>
            </a:ln>
          </a:right>
          <a:top>
            <a:ln w="12700" cap="flat">
              <a:solidFill>
                <a:srgbClr val="AAA6A2"/>
              </a:solidFill>
              <a:custDash>
                <a:ds d="200000" sp="200000"/>
              </a:custDash>
              <a:miter lim="400000"/>
            </a:ln>
          </a:top>
          <a:bottom>
            <a:ln w="12700" cap="flat">
              <a:solidFill>
                <a:srgbClr val="AAA6A2"/>
              </a:solidFill>
              <a:custDash>
                <a:ds d="200000" sp="200000"/>
              </a:custDash>
              <a:miter lim="400000"/>
            </a:ln>
          </a:bottom>
          <a:insideH>
            <a:ln w="12700" cap="flat">
              <a:solidFill>
                <a:srgbClr val="AAA6A2"/>
              </a:solidFill>
              <a:custDash>
                <a:ds d="200000" sp="200000"/>
              </a:custDash>
              <a:miter lim="400000"/>
            </a:ln>
          </a:insideH>
          <a:insideV>
            <a:ln w="12700" cap="flat">
              <a:noFill/>
              <a:miter lim="400000"/>
            </a:ln>
          </a:insideV>
        </a:tcBdr>
        <a:fill>
          <a:noFill/>
        </a:fill>
      </a:tcStyle>
    </a:firstCol>
    <a:la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3F1DF"/>
              </a:solidFill>
              <a:prstDash val="solid"/>
              <a:miter lim="400000"/>
            </a:ln>
          </a:insideH>
          <a:insideV>
            <a:ln w="12700" cap="flat">
              <a:noFill/>
              <a:miter lim="400000"/>
            </a:ln>
          </a:insideV>
        </a:tcBdr>
        <a:fill>
          <a:noFill/>
        </a:fill>
      </a:tcStyle>
    </a:lastRow>
    <a:fir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3F1DF"/>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Hoefler Text"/>
          <a:ea typeface="Hoefler Text"/>
          <a:cs typeface="Hoefler Text"/>
        </a:font>
        <a:srgbClr val="6C6A67"/>
      </a:tcTxStyle>
      <a:tcStyle>
        <a:tcBdr>
          <a:left>
            <a:ln w="25400" cap="flat">
              <a:solidFill>
                <a:srgbClr val="DCDBCC">
                  <a:alpha val="80000"/>
                </a:srgbClr>
              </a:solidFill>
              <a:custDash>
                <a:ds d="200000" sp="200000"/>
              </a:custDash>
              <a:miter lim="400000"/>
            </a:ln>
          </a:left>
          <a:right>
            <a:ln w="25400" cap="flat">
              <a:solidFill>
                <a:srgbClr val="DCDBCC">
                  <a:alpha val="80000"/>
                </a:srgbClr>
              </a:solidFill>
              <a:custDash>
                <a:ds d="200000" sp="200000"/>
              </a:custDash>
              <a:miter lim="400000"/>
            </a:ln>
          </a:right>
          <a:top>
            <a:ln w="12700" cap="flat">
              <a:noFill/>
              <a:miter lim="400000"/>
            </a:ln>
          </a:top>
          <a:bottom>
            <a:ln w="12700" cap="flat">
              <a:noFill/>
              <a:miter lim="400000"/>
            </a:ln>
          </a:bottom>
          <a:insideH>
            <a:ln w="12700" cap="flat">
              <a:noFill/>
              <a:miter lim="400000"/>
            </a:ln>
          </a:insideH>
          <a:insideV>
            <a:ln w="25400" cap="flat">
              <a:solidFill>
                <a:srgbClr val="DCDBCC">
                  <a:alpha val="80000"/>
                </a:srgbClr>
              </a:solidFill>
              <a:custDash>
                <a:ds d="200000" sp="200000"/>
              </a:custDash>
              <a:miter lim="400000"/>
            </a:ln>
          </a:insideV>
        </a:tcBdr>
        <a:fill>
          <a:noFill/>
        </a:fill>
      </a:tcStyle>
    </a:wholeTbl>
    <a:band2H>
      <a:tcTxStyle/>
      <a:tcStyle>
        <a:tcBdr/>
        <a:fill>
          <a:solidFill>
            <a:srgbClr val="DEDEDF">
              <a:alpha val="76000"/>
            </a:srgbClr>
          </a:solidFill>
        </a:fill>
      </a:tcStyle>
    </a:band2H>
    <a:firstCol>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B2B1A5">
                  <a:alpha val="80000"/>
                </a:srgbClr>
              </a:solidFill>
              <a:prstDash val="solid"/>
              <a:miter lim="400000"/>
            </a:ln>
          </a:insideV>
        </a:tcBdr>
        <a:fill>
          <a:noFill/>
        </a:fill>
      </a:tcStyle>
    </a:firstCol>
    <a:la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B2B1A5">
                  <a:alpha val="80000"/>
                </a:srgbClr>
              </a:solidFill>
              <a:prstDash val="solid"/>
              <a:miter lim="400000"/>
            </a:ln>
          </a:insideH>
          <a:insideV>
            <a:ln w="12700" cap="flat">
              <a:noFill/>
              <a:miter lim="400000"/>
            </a:ln>
          </a:insideV>
        </a:tcBdr>
        <a:fill>
          <a:noFill/>
        </a:fill>
      </a:tcStyle>
    </a:lastRow>
    <a:firstRow>
      <a:tcTxStyle b="off" i="off">
        <a:font>
          <a:latin typeface="Hoefler Text"/>
          <a:ea typeface="Hoefler Text"/>
          <a:cs typeface="Hoefler Text"/>
        </a:font>
        <a:srgbClr val="F3F1D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B2B1A5">
                  <a:alpha val="80000"/>
                </a:srgbClr>
              </a:solidFill>
              <a:prstDash val="solid"/>
              <a:miter lim="400000"/>
            </a:ln>
          </a:insideH>
          <a:insideV>
            <a:ln w="12700" cap="flat">
              <a:noFill/>
              <a:miter lim="400000"/>
            </a:ln>
          </a:insideV>
        </a:tcBdr>
        <a:fill>
          <a:noFill/>
        </a:fill>
      </a:tcStyle>
    </a:firstRow>
  </a:tblStyle>
  <a:tblStyle styleId="{2708684C-4D16-4618-839F-0558EEFCDFE6}" styleName="">
    <a:tblBg/>
    <a:wholeTbl>
      <a:tcTxStyle b="off" i="off">
        <a:font>
          <a:latin typeface="Hoefler Text"/>
          <a:ea typeface="Hoefler Text"/>
          <a:cs typeface="Hoefler Text"/>
        </a:font>
        <a:srgbClr val="6C6A67"/>
      </a:tcTxStyle>
      <a:tcStyle>
        <a:tcBdr>
          <a:left>
            <a:ln w="25400" cap="flat">
              <a:solidFill>
                <a:srgbClr val="6C6A67">
                  <a:alpha val="70000"/>
                </a:srgbClr>
              </a:solidFill>
              <a:custDash>
                <a:ds d="200000" sp="200000"/>
              </a:custDash>
              <a:miter lim="400000"/>
            </a:ln>
          </a:left>
          <a:right>
            <a:ln w="25400" cap="flat">
              <a:solidFill>
                <a:srgbClr val="6C6A67">
                  <a:alpha val="70000"/>
                </a:srgbClr>
              </a:solidFill>
              <a:custDash>
                <a:ds d="200000" sp="200000"/>
              </a:custDash>
              <a:miter lim="400000"/>
            </a:ln>
          </a:right>
          <a:top>
            <a:ln w="25400" cap="flat">
              <a:solidFill>
                <a:srgbClr val="6C6A67">
                  <a:alpha val="70000"/>
                </a:srgbClr>
              </a:solidFill>
              <a:custDash>
                <a:ds d="200000" sp="200000"/>
              </a:custDash>
              <a:miter lim="400000"/>
            </a:ln>
          </a:top>
          <a:bottom>
            <a:ln w="25400" cap="flat">
              <a:solidFill>
                <a:srgbClr val="6C6A67">
                  <a:alpha val="70000"/>
                </a:srgbClr>
              </a:solidFill>
              <a:custDash>
                <a:ds d="200000" sp="200000"/>
              </a:custDash>
              <a:miter lim="400000"/>
            </a:ln>
          </a:bottom>
          <a:insideH>
            <a:ln w="25400" cap="flat">
              <a:solidFill>
                <a:srgbClr val="6C6A67">
                  <a:alpha val="70000"/>
                </a:srgbClr>
              </a:solidFill>
              <a:custDash>
                <a:ds d="200000" sp="200000"/>
              </a:custDash>
              <a:miter lim="400000"/>
            </a:ln>
          </a:insideH>
          <a:insideV>
            <a:ln w="25400" cap="flat">
              <a:solidFill>
                <a:srgbClr val="6C6A67">
                  <a:alpha val="70000"/>
                </a:srgbClr>
              </a:solidFill>
              <a:custDash>
                <a:ds d="200000" sp="200000"/>
              </a:custDash>
              <a:miter lim="400000"/>
            </a:ln>
          </a:insideV>
        </a:tcBdr>
        <a:fill>
          <a:noFill/>
        </a:fill>
      </a:tcStyle>
    </a:wholeTbl>
    <a:band2H>
      <a:tcTxStyle/>
      <a:tcStyle>
        <a:tcBdr/>
        <a:fill>
          <a:solidFill>
            <a:srgbClr val="DCDBCC">
              <a:alpha val="80000"/>
            </a:srgbClr>
          </a:solidFill>
        </a:fill>
      </a:tcStyle>
    </a:band2H>
    <a:firstCol>
      <a:tcTxStyle b="off" i="off">
        <a:font>
          <a:latin typeface="Hoefler Text"/>
          <a:ea typeface="Hoefler Text"/>
          <a:cs typeface="Hoefler Text"/>
        </a:font>
        <a:srgbClr val="6C6A67"/>
      </a:tcTxStyle>
      <a:tcStyle>
        <a:tcBdr>
          <a:left>
            <a:ln w="12700" cap="flat">
              <a:noFill/>
              <a:miter lim="400000"/>
            </a:ln>
          </a:left>
          <a:right>
            <a:ln w="25400" cap="flat">
              <a:solidFill>
                <a:srgbClr val="6C6A67">
                  <a:alpha val="70000"/>
                </a:srgbClr>
              </a:solidFill>
              <a:prstDash val="solid"/>
              <a:miter lim="400000"/>
            </a:ln>
          </a:right>
          <a:top>
            <a:ln w="25400" cap="flat">
              <a:solidFill>
                <a:srgbClr val="6C6A67">
                  <a:alpha val="70000"/>
                </a:srgbClr>
              </a:solidFill>
              <a:custDash>
                <a:ds d="200000" sp="200000"/>
              </a:custDash>
              <a:miter lim="400000"/>
            </a:ln>
          </a:top>
          <a:bottom>
            <a:ln w="25400" cap="flat">
              <a:solidFill>
                <a:srgbClr val="6C6A67">
                  <a:alpha val="70000"/>
                </a:srgbClr>
              </a:solidFill>
              <a:custDash>
                <a:ds d="200000" sp="200000"/>
              </a:custDash>
              <a:miter lim="400000"/>
            </a:ln>
          </a:bottom>
          <a:insideH>
            <a:ln w="25400" cap="flat">
              <a:solidFill>
                <a:srgbClr val="6C6A67">
                  <a:alpha val="70000"/>
                </a:srgbClr>
              </a:solidFill>
              <a:custDash>
                <a:ds d="200000" sp="200000"/>
              </a:custDash>
              <a:miter lim="400000"/>
            </a:ln>
          </a:insideH>
          <a:insideV>
            <a:ln w="25400" cap="flat">
              <a:solidFill>
                <a:srgbClr val="6C6A67">
                  <a:alpha val="70000"/>
                </a:srgbClr>
              </a:solidFill>
              <a:prstDash val="solid"/>
              <a:miter lim="400000"/>
            </a:ln>
          </a:insideV>
        </a:tcBdr>
        <a:fill>
          <a:noFill/>
        </a:fill>
      </a:tcStyle>
    </a:firstCol>
    <a:lastRow>
      <a:tcTxStyle b="off" i="off">
        <a:font>
          <a:latin typeface="Hoefler Text"/>
          <a:ea typeface="Hoefler Text"/>
          <a:cs typeface="Hoefler Text"/>
        </a:font>
        <a:srgbClr val="6C6A67"/>
      </a:tcTxStyle>
      <a:tcStyle>
        <a:tcBdr>
          <a:left>
            <a:ln w="25400" cap="flat">
              <a:solidFill>
                <a:srgbClr val="6C6A67">
                  <a:alpha val="70000"/>
                </a:srgbClr>
              </a:solidFill>
              <a:custDash>
                <a:ds d="200000" sp="200000"/>
              </a:custDash>
              <a:miter lim="400000"/>
            </a:ln>
          </a:left>
          <a:right>
            <a:ln w="25400" cap="flat">
              <a:solidFill>
                <a:srgbClr val="6C6A67">
                  <a:alpha val="70000"/>
                </a:srgbClr>
              </a:solidFill>
              <a:custDash>
                <a:ds d="200000" sp="200000"/>
              </a:custDash>
              <a:miter lim="400000"/>
            </a:ln>
          </a:right>
          <a:top>
            <a:ln w="25400" cap="flat">
              <a:solidFill>
                <a:srgbClr val="6C6A67">
                  <a:alpha val="70000"/>
                </a:srgbClr>
              </a:solidFill>
              <a:prstDash val="solid"/>
              <a:miter lim="400000"/>
            </a:ln>
          </a:top>
          <a:bottom>
            <a:ln w="12700" cap="flat">
              <a:noFill/>
              <a:miter lim="400000"/>
            </a:ln>
          </a:bottom>
          <a:insideH>
            <a:ln w="25400" cap="flat">
              <a:solidFill>
                <a:srgbClr val="6C6A67">
                  <a:alpha val="70000"/>
                </a:srgbClr>
              </a:solidFill>
              <a:prstDash val="solid"/>
              <a:miter lim="400000"/>
            </a:ln>
          </a:insideH>
          <a:insideV>
            <a:ln w="25400" cap="flat">
              <a:solidFill>
                <a:srgbClr val="6C6A67">
                  <a:alpha val="70000"/>
                </a:srgbClr>
              </a:solidFill>
              <a:custDash>
                <a:ds d="200000" sp="200000"/>
              </a:custDash>
              <a:miter lim="400000"/>
            </a:ln>
          </a:insideV>
        </a:tcBdr>
        <a:fill>
          <a:noFill/>
        </a:fill>
      </a:tcStyle>
    </a:lastRow>
    <a:firstRow>
      <a:tcTxStyle b="off" i="off">
        <a:font>
          <a:latin typeface="Hoefler Text"/>
          <a:ea typeface="Hoefler Text"/>
          <a:cs typeface="Hoefler Text"/>
        </a:font>
        <a:srgbClr val="6C6A67"/>
      </a:tcTxStyle>
      <a:tcStyle>
        <a:tcBdr>
          <a:left>
            <a:ln w="25400" cap="flat">
              <a:solidFill>
                <a:srgbClr val="6C6A67">
                  <a:alpha val="70000"/>
                </a:srgbClr>
              </a:solidFill>
              <a:custDash>
                <a:ds d="200000" sp="200000"/>
              </a:custDash>
              <a:miter lim="400000"/>
            </a:ln>
          </a:left>
          <a:right>
            <a:ln w="25400" cap="flat">
              <a:solidFill>
                <a:srgbClr val="6C6A67">
                  <a:alpha val="70000"/>
                </a:srgbClr>
              </a:solidFill>
              <a:custDash>
                <a:ds d="200000" sp="200000"/>
              </a:custDash>
              <a:miter lim="400000"/>
            </a:ln>
          </a:right>
          <a:top>
            <a:ln w="12700" cap="flat">
              <a:noFill/>
              <a:miter lim="400000"/>
            </a:ln>
          </a:top>
          <a:bottom>
            <a:ln w="25400" cap="flat">
              <a:solidFill>
                <a:srgbClr val="6C6A67">
                  <a:alpha val="70000"/>
                </a:srgbClr>
              </a:solidFill>
              <a:prstDash val="solid"/>
              <a:miter lim="400000"/>
            </a:ln>
          </a:bottom>
          <a:insideH>
            <a:ln w="25400" cap="flat">
              <a:solidFill>
                <a:srgbClr val="6C6A67">
                  <a:alpha val="70000"/>
                </a:srgbClr>
              </a:solidFill>
              <a:prstDash val="solid"/>
              <a:miter lim="400000"/>
            </a:ln>
          </a:insideH>
          <a:insideV>
            <a:ln w="25400" cap="flat">
              <a:solidFill>
                <a:srgbClr val="6C6A67">
                  <a:alpha val="70000"/>
                </a:srgbClr>
              </a:solidFill>
              <a:custDash>
                <a:ds d="200000" sp="200000"/>
              </a:custDash>
              <a:miter lim="400000"/>
            </a:ln>
          </a:insideV>
        </a:tcBdr>
        <a:fill>
          <a:noFill/>
        </a:fill>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70"/>
    <p:restoredTop sz="88615" autoAdjust="0"/>
  </p:normalViewPr>
  <p:slideViewPr>
    <p:cSldViewPr snapToGrid="0">
      <p:cViewPr varScale="1">
        <p:scale>
          <a:sx n="24" d="100"/>
          <a:sy n="24" d="100"/>
        </p:scale>
        <p:origin x="917"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rgbClr val="002060"/>
                </a:solidFill>
                <a:latin typeface="Calibri" panose="020F0502020204030204" pitchFamily="34" charset="0"/>
                <a:ea typeface="+mn-ea"/>
                <a:cs typeface="Calibri" panose="020F0502020204030204" pitchFamily="34" charset="0"/>
              </a:defRPr>
            </a:pPr>
            <a:r>
              <a:rPr lang="pl-PL" sz="3200" dirty="0">
                <a:solidFill>
                  <a:srgbClr val="002060"/>
                </a:solidFill>
              </a:rPr>
              <a:t>Wskaźnik zabitych na 100 wypadków w krajach UE w 2021 r.</a:t>
            </a:r>
          </a:p>
        </c:rich>
      </c:tx>
      <c:layout>
        <c:manualLayout>
          <c:xMode val="edge"/>
          <c:yMode val="edge"/>
          <c:x val="0.16076454233780413"/>
          <c:y val="1.907882663945016E-2"/>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rgbClr val="002060"/>
              </a:solidFill>
              <a:latin typeface="Calibri" panose="020F0502020204030204" pitchFamily="34" charset="0"/>
              <a:ea typeface="+mn-ea"/>
              <a:cs typeface="Calibri" panose="020F0502020204030204" pitchFamily="34" charset="0"/>
            </a:defRPr>
          </a:pPr>
          <a:endParaRPr lang="pl-PL"/>
        </a:p>
      </c:txPr>
    </c:title>
    <c:autoTitleDeleted val="0"/>
    <c:plotArea>
      <c:layout>
        <c:manualLayout>
          <c:layoutTarget val="inner"/>
          <c:xMode val="edge"/>
          <c:yMode val="edge"/>
          <c:x val="1.3850885826771653E-2"/>
          <c:y val="0.11162211396634823"/>
          <c:w val="0.9736491141732283"/>
          <c:h val="0.72764287394846894"/>
        </c:manualLayout>
      </c:layout>
      <c:barChart>
        <c:barDir val="col"/>
        <c:grouping val="clustered"/>
        <c:varyColors val="0"/>
        <c:ser>
          <c:idx val="0"/>
          <c:order val="0"/>
          <c:tx>
            <c:strRef>
              <c:f>Arkusz1!$B$1</c:f>
              <c:strCache>
                <c:ptCount val="1"/>
                <c:pt idx="0">
                  <c:v>Seria 1</c:v>
                </c:pt>
              </c:strCache>
            </c:strRef>
          </c:tx>
          <c:spPr>
            <a:solidFill>
              <a:schemeClr val="accent1"/>
            </a:solidFill>
            <a:ln>
              <a:noFill/>
            </a:ln>
            <a:effectLst/>
          </c:spPr>
          <c:invertIfNegative val="0"/>
          <c:dPt>
            <c:idx val="0"/>
            <c:invertIfNegative val="0"/>
            <c:bubble3D val="0"/>
            <c:spPr>
              <a:solidFill>
                <a:srgbClr val="BC0000"/>
              </a:solidFill>
              <a:ln>
                <a:noFill/>
              </a:ln>
              <a:effectLst/>
            </c:spPr>
            <c:extLst>
              <c:ext xmlns:c16="http://schemas.microsoft.com/office/drawing/2014/chart" uri="{C3380CC4-5D6E-409C-BE32-E72D297353CC}">
                <c16:uniqueId val="{00000005-73E2-4FC8-A80F-5FB3D64FDABA}"/>
              </c:ext>
            </c:extLst>
          </c:dPt>
          <c:dPt>
            <c:idx val="17"/>
            <c:invertIfNegative val="0"/>
            <c:bubble3D val="0"/>
            <c:spPr>
              <a:solidFill>
                <a:srgbClr val="00B050"/>
              </a:solidFill>
              <a:ln>
                <a:noFill/>
              </a:ln>
              <a:effectLst/>
            </c:spPr>
            <c:extLst>
              <c:ext xmlns:c16="http://schemas.microsoft.com/office/drawing/2014/chart" uri="{C3380CC4-5D6E-409C-BE32-E72D297353CC}">
                <c16:uniqueId val="{00000004-73E2-4FC8-A80F-5FB3D64FDABA}"/>
              </c:ext>
            </c:extLst>
          </c:dPt>
          <c:dLbls>
            <c:dLbl>
              <c:idx val="0"/>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C00000"/>
                      </a:solidFill>
                      <a:latin typeface="Aptos Narrow" panose="020B0004020202020204" pitchFamily="34" charset="0"/>
                      <a:ea typeface="+mn-ea"/>
                      <a:cs typeface="Calibri" panose="020F0502020204030204" pitchFamily="34" charset="0"/>
                    </a:defRPr>
                  </a:pPr>
                  <a:endParaRPr lang="pl-PL"/>
                </a:p>
              </c:txPr>
              <c:showLegendKey val="0"/>
              <c:showVal val="1"/>
              <c:showCatName val="0"/>
              <c:showSerName val="0"/>
              <c:showPercent val="0"/>
              <c:showBubbleSize val="0"/>
              <c:extLst>
                <c:ext xmlns:c16="http://schemas.microsoft.com/office/drawing/2014/chart" uri="{C3380CC4-5D6E-409C-BE32-E72D297353CC}">
                  <c16:uniqueId val="{00000005-73E2-4FC8-A80F-5FB3D64FDABA}"/>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000000"/>
                    </a:solidFill>
                    <a:latin typeface="Aptos Narrow" panose="020B0004020202020204" pitchFamily="34" charset="0"/>
                    <a:ea typeface="+mn-ea"/>
                    <a:cs typeface="Calibri" panose="020F0502020204030204" pitchFamily="34" charset="0"/>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Arkusz1!$A$2:$A$19</c:f>
              <c:strCache>
                <c:ptCount val="18"/>
                <c:pt idx="0">
                  <c:v>Polska</c:v>
                </c:pt>
                <c:pt idx="1">
                  <c:v>Bułgaria</c:v>
                </c:pt>
                <c:pt idx="2">
                  <c:v>Finlandia</c:v>
                </c:pt>
                <c:pt idx="3">
                  <c:v>Rumunia</c:v>
                </c:pt>
                <c:pt idx="4">
                  <c:v>Francja</c:v>
                </c:pt>
                <c:pt idx="5">
                  <c:v>Dania</c:v>
                </c:pt>
                <c:pt idx="6">
                  <c:v>Litwa</c:v>
                </c:pt>
                <c:pt idx="7">
                  <c:v>Węgry</c:v>
                </c:pt>
                <c:pt idx="8">
                  <c:v>Estonia</c:v>
                </c:pt>
                <c:pt idx="9">
                  <c:v>Chorwacja</c:v>
                </c:pt>
                <c:pt idx="10">
                  <c:v>Holandia</c:v>
                </c:pt>
                <c:pt idx="11">
                  <c:v>Luksemburg</c:v>
                </c:pt>
                <c:pt idx="12">
                  <c:v>Włochy</c:v>
                </c:pt>
                <c:pt idx="13">
                  <c:v>Portugalia</c:v>
                </c:pt>
                <c:pt idx="14">
                  <c:v>Hiszpania</c:v>
                </c:pt>
                <c:pt idx="15">
                  <c:v>Belgia</c:v>
                </c:pt>
                <c:pt idx="16">
                  <c:v>Austria</c:v>
                </c:pt>
                <c:pt idx="17">
                  <c:v>Niemcy</c:v>
                </c:pt>
              </c:strCache>
            </c:strRef>
          </c:cat>
          <c:val>
            <c:numRef>
              <c:f>Arkusz1!$B$2:$B$19</c:f>
              <c:numCache>
                <c:formatCode>#\ ##0.0</c:formatCode>
                <c:ptCount val="18"/>
                <c:pt idx="0">
                  <c:v>9.8000000000000007</c:v>
                </c:pt>
                <c:pt idx="1">
                  <c:v>9.1999999999999993</c:v>
                </c:pt>
                <c:pt idx="2">
                  <c:v>6.9</c:v>
                </c:pt>
                <c:pt idx="3">
                  <c:v>6.6</c:v>
                </c:pt>
                <c:pt idx="4">
                  <c:v>5.5</c:v>
                </c:pt>
                <c:pt idx="5">
                  <c:v>5.4</c:v>
                </c:pt>
                <c:pt idx="6">
                  <c:v>5.3</c:v>
                </c:pt>
                <c:pt idx="7">
                  <c:v>3.8</c:v>
                </c:pt>
                <c:pt idx="8">
                  <c:v>3.6</c:v>
                </c:pt>
                <c:pt idx="9">
                  <c:v>3.2</c:v>
                </c:pt>
                <c:pt idx="10">
                  <c:v>2.8</c:v>
                </c:pt>
                <c:pt idx="11">
                  <c:v>2.6</c:v>
                </c:pt>
                <c:pt idx="12">
                  <c:v>1.9</c:v>
                </c:pt>
                <c:pt idx="13">
                  <c:v>1.8</c:v>
                </c:pt>
                <c:pt idx="14">
                  <c:v>1.7</c:v>
                </c:pt>
                <c:pt idx="15">
                  <c:v>1.5</c:v>
                </c:pt>
                <c:pt idx="16">
                  <c:v>1.1000000000000001</c:v>
                </c:pt>
                <c:pt idx="17">
                  <c:v>1</c:v>
                </c:pt>
              </c:numCache>
            </c:numRef>
          </c:val>
          <c:extLst>
            <c:ext xmlns:c16="http://schemas.microsoft.com/office/drawing/2014/chart" uri="{C3380CC4-5D6E-409C-BE32-E72D297353CC}">
              <c16:uniqueId val="{00000000-73E2-4FC8-A80F-5FB3D64FDABA}"/>
            </c:ext>
          </c:extLst>
        </c:ser>
        <c:dLbls>
          <c:showLegendKey val="0"/>
          <c:showVal val="0"/>
          <c:showCatName val="0"/>
          <c:showSerName val="0"/>
          <c:showPercent val="0"/>
          <c:showBubbleSize val="0"/>
        </c:dLbls>
        <c:gapWidth val="45"/>
        <c:axId val="-1862037200"/>
        <c:axId val="-1862036656"/>
      </c:barChart>
      <c:catAx>
        <c:axId val="-1862037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rgbClr val="000000"/>
                </a:solidFill>
                <a:latin typeface="Aptos Narrow" panose="020B0004020202020204" pitchFamily="34" charset="0"/>
                <a:ea typeface="+mn-ea"/>
                <a:cs typeface="Calibri" panose="020F0502020204030204" pitchFamily="34" charset="0"/>
              </a:defRPr>
            </a:pPr>
            <a:endParaRPr lang="pl-PL"/>
          </a:p>
        </c:txPr>
        <c:crossAx val="-1862036656"/>
        <c:crosses val="autoZero"/>
        <c:auto val="1"/>
        <c:lblAlgn val="ctr"/>
        <c:lblOffset val="100"/>
        <c:noMultiLvlLbl val="0"/>
      </c:catAx>
      <c:valAx>
        <c:axId val="-1862036656"/>
        <c:scaling>
          <c:orientation val="minMax"/>
          <c:max val="10"/>
        </c:scaling>
        <c:delete val="0"/>
        <c:axPos val="l"/>
        <c:majorGridlines>
          <c:spPr>
            <a:ln w="9525" cap="flat" cmpd="sng" algn="ctr">
              <a:solidFill>
                <a:srgbClr val="000000"/>
              </a:solidFill>
              <a:round/>
            </a:ln>
            <a:effectLst/>
          </c:spPr>
        </c:majorGridlines>
        <c:numFmt formatCode="#\ ##0.0" sourceLinked="1"/>
        <c:majorTickMark val="none"/>
        <c:minorTickMark val="none"/>
        <c:tickLblPos val="nextTo"/>
        <c:spPr>
          <a:noFill/>
          <a:ln>
            <a:solidFill>
              <a:srgbClr val="000000"/>
            </a:solidFill>
          </a:ln>
          <a:effectLst/>
        </c:spPr>
        <c:txPr>
          <a:bodyPr rot="-60000000" spcFirstLastPara="1" vertOverflow="ellipsis" vert="horz" wrap="square" anchor="ctr" anchorCtr="1"/>
          <a:lstStyle/>
          <a:p>
            <a:pPr>
              <a:defRPr sz="1600" b="0" i="0" u="none" strike="noStrike" kern="1200" baseline="0">
                <a:solidFill>
                  <a:srgbClr val="000000"/>
                </a:solidFill>
                <a:latin typeface="Arial Narrow" panose="020B0606020202030204" pitchFamily="34" charset="0"/>
                <a:ea typeface="+mn-ea"/>
                <a:cs typeface="Calibri" panose="020F0502020204030204" pitchFamily="34" charset="0"/>
              </a:defRPr>
            </a:pPr>
            <a:endParaRPr lang="pl-PL"/>
          </a:p>
        </c:txPr>
        <c:crossAx val="-1862037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Calibri" panose="020F0502020204030204" pitchFamily="34" charset="0"/>
          <a:cs typeface="Calibri" panose="020F0502020204030204" pitchFamily="34" charset="0"/>
        </a:defRPr>
      </a:pPr>
      <a:endParaRPr lang="pl-P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9" name="Shape 129"/>
          <p:cNvSpPr>
            <a:spLocks noGrp="1" noRot="1" noChangeAspect="1"/>
          </p:cNvSpPr>
          <p:nvPr>
            <p:ph type="sldImg"/>
          </p:nvPr>
        </p:nvSpPr>
        <p:spPr>
          <a:xfrm>
            <a:off x="90488" y="744538"/>
            <a:ext cx="6616700" cy="3722687"/>
          </a:xfrm>
          <a:prstGeom prst="rect">
            <a:avLst/>
          </a:prstGeom>
        </p:spPr>
        <p:txBody>
          <a:bodyPr/>
          <a:lstStyle/>
          <a:p>
            <a:endParaRPr/>
          </a:p>
        </p:txBody>
      </p:sp>
      <p:sp>
        <p:nvSpPr>
          <p:cNvPr id="130" name="Shape 130"/>
          <p:cNvSpPr>
            <a:spLocks noGrp="1"/>
          </p:cNvSpPr>
          <p:nvPr>
            <p:ph type="body" sz="quarter" idx="1"/>
          </p:nvPr>
        </p:nvSpPr>
        <p:spPr>
          <a:xfrm>
            <a:off x="906357" y="4715153"/>
            <a:ext cx="4984962" cy="4466987"/>
          </a:xfrm>
          <a:prstGeom prst="rect">
            <a:avLst/>
          </a:prstGeom>
        </p:spPr>
        <p:txBody>
          <a:bodyPr/>
          <a:lstStyle/>
          <a:p>
            <a:endParaRPr/>
          </a:p>
        </p:txBody>
      </p:sp>
    </p:spTree>
    <p:extLst>
      <p:ext uri="{BB962C8B-B14F-4D97-AF65-F5344CB8AC3E}">
        <p14:creationId xmlns:p14="http://schemas.microsoft.com/office/powerpoint/2010/main" val="4279473741"/>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Tree>
    <p:extLst>
      <p:ext uri="{BB962C8B-B14F-4D97-AF65-F5344CB8AC3E}">
        <p14:creationId xmlns:p14="http://schemas.microsoft.com/office/powerpoint/2010/main" val="200401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Tree>
    <p:extLst>
      <p:ext uri="{BB962C8B-B14F-4D97-AF65-F5344CB8AC3E}">
        <p14:creationId xmlns:p14="http://schemas.microsoft.com/office/powerpoint/2010/main" val="35392819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ytuł i podtytuł">
    <p:bg>
      <p:bgPr>
        <a:blipFill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pSp>
        <p:nvGrpSpPr>
          <p:cNvPr id="15" name="Grupuj"/>
          <p:cNvGrpSpPr/>
          <p:nvPr/>
        </p:nvGrpSpPr>
        <p:grpSpPr>
          <a:xfrm>
            <a:off x="5130800" y="5153498"/>
            <a:ext cx="14122400" cy="127000"/>
            <a:chOff x="0" y="0"/>
            <a:chExt cx="14122400" cy="127000"/>
          </a:xfrm>
        </p:grpSpPr>
        <p:pic>
          <p:nvPicPr>
            <p:cNvPr id="12" name="typesetflourish_shape_big.pdf" descr="typesetflourish_shape_big.pdf"/>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45300" y="0"/>
              <a:ext cx="431800" cy="127000"/>
            </a:xfrm>
            <a:prstGeom prst="rect">
              <a:avLst/>
            </a:prstGeom>
            <a:ln w="12700" cap="flat">
              <a:noFill/>
              <a:miter lim="400000"/>
            </a:ln>
            <a:effectLst/>
          </p:spPr>
        </p:pic>
        <p:pic>
          <p:nvPicPr>
            <p:cNvPr id="13" name="typesetflourish_line.pdf" descr="typesetflourish_line.pdf"/>
            <p:cNvPicPr>
              <a:picLocks/>
            </p:cNvPicPr>
            <p:nvPr/>
          </p:nvPicPr>
          <p:blipFill>
            <a:blip r:embed="rId4">
              <a:extLst>
                <a:ext uri="{28A0092B-C50C-407E-A947-70E740481C1C}">
                  <a14:useLocalDpi xmlns:a14="http://schemas.microsoft.com/office/drawing/2010/main" val="0"/>
                </a:ext>
              </a:extLst>
            </a:blip>
            <a:stretch>
              <a:fillRect/>
            </a:stretch>
          </p:blipFill>
          <p:spPr>
            <a:xfrm>
              <a:off x="0" y="63500"/>
              <a:ext cx="6845300" cy="12700"/>
            </a:xfrm>
            <a:prstGeom prst="rect">
              <a:avLst/>
            </a:prstGeom>
            <a:ln w="12700" cap="flat">
              <a:noFill/>
              <a:miter lim="400000"/>
            </a:ln>
            <a:effectLst/>
          </p:spPr>
        </p:pic>
        <p:pic>
          <p:nvPicPr>
            <p:cNvPr id="14" name="typesetflourish_line.pdf" descr="typesetflourish_line.pdf"/>
            <p:cNvPicPr>
              <a:picLocks/>
            </p:cNvPicPr>
            <p:nvPr/>
          </p:nvPicPr>
          <p:blipFill>
            <a:blip r:embed="rId4">
              <a:extLst>
                <a:ext uri="{28A0092B-C50C-407E-A947-70E740481C1C}">
                  <a14:useLocalDpi xmlns:a14="http://schemas.microsoft.com/office/drawing/2010/main" val="0"/>
                </a:ext>
              </a:extLst>
            </a:blip>
            <a:stretch>
              <a:fillRect/>
            </a:stretch>
          </p:blipFill>
          <p:spPr>
            <a:xfrm rot="10800000">
              <a:off x="7277100" y="63500"/>
              <a:ext cx="6845300" cy="12700"/>
            </a:xfrm>
            <a:prstGeom prst="rect">
              <a:avLst/>
            </a:prstGeom>
            <a:ln w="12700" cap="flat">
              <a:noFill/>
              <a:miter lim="400000"/>
            </a:ln>
            <a:effectLst/>
          </p:spPr>
        </p:pic>
      </p:grpSp>
      <p:sp>
        <p:nvSpPr>
          <p:cNvPr id="17" name="Treść - poziom 1…"/>
          <p:cNvSpPr txBox="1">
            <a:spLocks noGrp="1"/>
          </p:cNvSpPr>
          <p:nvPr>
            <p:ph type="body" sz="quarter" idx="1"/>
          </p:nvPr>
        </p:nvSpPr>
        <p:spPr>
          <a:xfrm>
            <a:off x="2095500" y="7086600"/>
            <a:ext cx="20193000" cy="1790700"/>
          </a:xfrm>
          <a:prstGeom prst="rect">
            <a:avLst/>
          </a:prstGeom>
        </p:spPr>
        <p:txBody>
          <a:bodyPr anchor="t"/>
          <a:lstStyle>
            <a:lvl1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1pPr>
            <a:lvl2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2pPr>
            <a:lvl3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3pPr>
            <a:lvl4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4pPr>
            <a:lvl5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5pPr>
          </a:lstStyle>
          <a:p>
            <a:r>
              <a:t>Treść - poziom 1</a:t>
            </a:r>
          </a:p>
          <a:p>
            <a:pPr lvl="1"/>
            <a:r>
              <a:t>Treść - poziom 2</a:t>
            </a:r>
          </a:p>
          <a:p>
            <a:pPr lvl="2"/>
            <a:r>
              <a:t>Treść - poziom 3</a:t>
            </a:r>
          </a:p>
          <a:p>
            <a:pPr lvl="3"/>
            <a:r>
              <a:t>Treść - poziom 4</a:t>
            </a:r>
          </a:p>
          <a:p>
            <a:pPr lvl="4"/>
            <a:r>
              <a:t>Treść - poziom 5</a:t>
            </a:r>
          </a:p>
        </p:txBody>
      </p:sp>
      <p:sp>
        <p:nvSpPr>
          <p:cNvPr id="18" name="Numer slajdu"/>
          <p:cNvSpPr txBox="1">
            <a:spLocks noGrp="1"/>
          </p:cNvSpPr>
          <p:nvPr>
            <p:ph type="sldNum" sz="quarter" idx="2"/>
          </p:nvPr>
        </p:nvSpPr>
        <p:spPr>
          <a:xfrm>
            <a:off x="12033677" y="13195300"/>
            <a:ext cx="340462" cy="482600"/>
          </a:xfrm>
          <a:prstGeom prst="rect">
            <a:avLst/>
          </a:prstGeom>
          <a:noFill/>
        </p:spPr>
        <p:txBody>
          <a:bodyPr/>
          <a:lstStyle>
            <a:lvl1pPr>
              <a:defRPr>
                <a:solidFill>
                  <a:srgbClr val="FAEFE0"/>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Cytat">
    <p:spTree>
      <p:nvGrpSpPr>
        <p:cNvPr id="1" name=""/>
        <p:cNvGrpSpPr/>
        <p:nvPr/>
      </p:nvGrpSpPr>
      <p:grpSpPr>
        <a:xfrm>
          <a:off x="0" y="0"/>
          <a:ext cx="0" cy="0"/>
          <a:chOff x="0" y="0"/>
          <a:chExt cx="0" cy="0"/>
        </a:xfrm>
      </p:grpSpPr>
      <p:sp>
        <p:nvSpPr>
          <p:cNvPr id="106" name="Janek Jabłonka"/>
          <p:cNvSpPr txBox="1">
            <a:spLocks noGrp="1"/>
          </p:cNvSpPr>
          <p:nvPr>
            <p:ph type="body" sz="quarter" idx="21"/>
          </p:nvPr>
        </p:nvSpPr>
        <p:spPr>
          <a:xfrm>
            <a:off x="2387600" y="8953500"/>
            <a:ext cx="19621500" cy="800100"/>
          </a:xfrm>
          <a:prstGeom prst="rect">
            <a:avLst/>
          </a:prstGeom>
        </p:spPr>
        <p:txBody>
          <a:bodyPr anchor="t">
            <a:spAutoFit/>
          </a:bodyPr>
          <a:lstStyle>
            <a:lvl1pPr marL="0" indent="0" algn="ctr">
              <a:spcBef>
                <a:spcPts val="0"/>
              </a:spcBef>
              <a:buSzTx/>
              <a:buNone/>
              <a:defRPr sz="4600" i="1"/>
            </a:lvl1pPr>
          </a:lstStyle>
          <a:p>
            <a:r>
              <a:t>Janek Jabłonka</a:t>
            </a:r>
          </a:p>
        </p:txBody>
      </p:sp>
      <p:sp>
        <p:nvSpPr>
          <p:cNvPr id="107" name="„Wpisz tu cytat.”"/>
          <p:cNvSpPr txBox="1">
            <a:spLocks noGrp="1"/>
          </p:cNvSpPr>
          <p:nvPr>
            <p:ph type="body" sz="quarter" idx="22"/>
          </p:nvPr>
        </p:nvSpPr>
        <p:spPr>
          <a:xfrm>
            <a:off x="2387600" y="6089650"/>
            <a:ext cx="19621500" cy="800100"/>
          </a:xfrm>
          <a:prstGeom prst="rect">
            <a:avLst/>
          </a:prstGeom>
        </p:spPr>
        <p:txBody>
          <a:bodyPr>
            <a:spAutoFit/>
          </a:bodyPr>
          <a:lstStyle>
            <a:lvl1pPr marL="0" indent="0" algn="ctr">
              <a:spcBef>
                <a:spcPts val="4600"/>
              </a:spcBef>
              <a:buSzTx/>
              <a:buNone/>
              <a:defRPr sz="4600"/>
            </a:lvl1pPr>
          </a:lstStyle>
          <a:p>
            <a:r>
              <a:t>„Wpisz tu cytat.” </a:t>
            </a:r>
          </a:p>
        </p:txBody>
      </p:sp>
      <p:sp>
        <p:nvSpPr>
          <p:cNvPr id="108" name="Numer slajdu"/>
          <p:cNvSpPr txBox="1">
            <a:spLocks noGrp="1"/>
          </p:cNvSpPr>
          <p:nvPr>
            <p:ph type="sldNum" sz="quarter" idx="2"/>
          </p:nvPr>
        </p:nvSpPr>
        <p:spPr>
          <a:xfrm>
            <a:off x="12033677" y="12941300"/>
            <a:ext cx="340462" cy="482600"/>
          </a:xfrm>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djęcie">
    <p:spTree>
      <p:nvGrpSpPr>
        <p:cNvPr id="1" name=""/>
        <p:cNvGrpSpPr/>
        <p:nvPr/>
      </p:nvGrpSpPr>
      <p:grpSpPr>
        <a:xfrm>
          <a:off x="0" y="0"/>
          <a:ext cx="0" cy="0"/>
          <a:chOff x="0" y="0"/>
          <a:chExt cx="0" cy="0"/>
        </a:xfrm>
      </p:grpSpPr>
      <p:sp>
        <p:nvSpPr>
          <p:cNvPr id="115" name="Panoramiczne zdjęcie malowanych domów wiktoriańskich w san fransisko z widoczną w tle dzielnicą fajnenszal distrykt "/>
          <p:cNvSpPr>
            <a:spLocks noGrp="1"/>
          </p:cNvSpPr>
          <p:nvPr>
            <p:ph type="pic" idx="21"/>
          </p:nvPr>
        </p:nvSpPr>
        <p:spPr>
          <a:xfrm>
            <a:off x="0" y="-3517363"/>
            <a:ext cx="26012869" cy="17833041"/>
          </a:xfrm>
          <a:prstGeom prst="rect">
            <a:avLst/>
          </a:prstGeom>
        </p:spPr>
        <p:txBody>
          <a:bodyPr lIns="91439" tIns="45719" rIns="91439" bIns="45719" anchor="t">
            <a:noAutofit/>
          </a:bodyPr>
          <a:lstStyle/>
          <a:p>
            <a:endParaRPr/>
          </a:p>
        </p:txBody>
      </p:sp>
      <p:sp>
        <p:nvSpPr>
          <p:cNvPr id="116" name="Numer slajdu"/>
          <p:cNvSpPr txBox="1">
            <a:spLocks noGrp="1"/>
          </p:cNvSpPr>
          <p:nvPr>
            <p:ph type="sldNum" sz="quarter" idx="2"/>
          </p:nvPr>
        </p:nvSpPr>
        <p:spPr>
          <a:xfrm>
            <a:off x="12033677" y="12941300"/>
            <a:ext cx="340462" cy="482600"/>
          </a:xfrm>
          <a:prstGeom prst="rect">
            <a:avLst/>
          </a:prstGeom>
          <a:noFill/>
        </p:spPr>
        <p:txBody>
          <a:bodyPr/>
          <a:lstStyle>
            <a:lvl1pPr>
              <a:defRPr>
                <a:solidFill>
                  <a:srgbClr val="FAEFE0"/>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Zdjęcie (poziomo)">
    <p:bg>
      <p:bgPr>
        <a:blipFill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pSp>
        <p:nvGrpSpPr>
          <p:cNvPr id="28" name="Grupuj"/>
          <p:cNvGrpSpPr/>
          <p:nvPr/>
        </p:nvGrpSpPr>
        <p:grpSpPr>
          <a:xfrm>
            <a:off x="5130800" y="2908300"/>
            <a:ext cx="14122400" cy="127000"/>
            <a:chOff x="0" y="0"/>
            <a:chExt cx="14122400" cy="127000"/>
          </a:xfrm>
        </p:grpSpPr>
        <p:pic>
          <p:nvPicPr>
            <p:cNvPr id="25" name="typesetflourish_shape_big.pdf" descr="typesetflourish_shape_big.pdf"/>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45300" y="0"/>
              <a:ext cx="431800" cy="127000"/>
            </a:xfrm>
            <a:prstGeom prst="rect">
              <a:avLst/>
            </a:prstGeom>
            <a:ln w="12700" cap="flat">
              <a:noFill/>
              <a:miter lim="400000"/>
            </a:ln>
            <a:effectLst/>
          </p:spPr>
        </p:pic>
        <p:pic>
          <p:nvPicPr>
            <p:cNvPr id="26" name="typesetflourish_line.pdf" descr="typesetflourish_line.pdf"/>
            <p:cNvPicPr>
              <a:picLocks/>
            </p:cNvPicPr>
            <p:nvPr/>
          </p:nvPicPr>
          <p:blipFill>
            <a:blip r:embed="rId4">
              <a:extLst>
                <a:ext uri="{28A0092B-C50C-407E-A947-70E740481C1C}">
                  <a14:useLocalDpi xmlns:a14="http://schemas.microsoft.com/office/drawing/2010/main" val="0"/>
                </a:ext>
              </a:extLst>
            </a:blip>
            <a:stretch>
              <a:fillRect/>
            </a:stretch>
          </p:blipFill>
          <p:spPr>
            <a:xfrm>
              <a:off x="0" y="63500"/>
              <a:ext cx="6845300" cy="12700"/>
            </a:xfrm>
            <a:prstGeom prst="rect">
              <a:avLst/>
            </a:prstGeom>
            <a:ln w="12700" cap="flat">
              <a:noFill/>
              <a:miter lim="400000"/>
            </a:ln>
            <a:effectLst/>
          </p:spPr>
        </p:pic>
        <p:pic>
          <p:nvPicPr>
            <p:cNvPr id="27" name="typesetflourish_line.pdf" descr="typesetflourish_line.pdf"/>
            <p:cNvPicPr>
              <a:picLocks/>
            </p:cNvPicPr>
            <p:nvPr/>
          </p:nvPicPr>
          <p:blipFill>
            <a:blip r:embed="rId4">
              <a:extLst>
                <a:ext uri="{28A0092B-C50C-407E-A947-70E740481C1C}">
                  <a14:useLocalDpi xmlns:a14="http://schemas.microsoft.com/office/drawing/2010/main" val="0"/>
                </a:ext>
              </a:extLst>
            </a:blip>
            <a:stretch>
              <a:fillRect/>
            </a:stretch>
          </p:blipFill>
          <p:spPr>
            <a:xfrm rot="10800000">
              <a:off x="7277100" y="63500"/>
              <a:ext cx="6845300" cy="12700"/>
            </a:xfrm>
            <a:prstGeom prst="rect">
              <a:avLst/>
            </a:prstGeom>
            <a:ln w="12700" cap="flat">
              <a:noFill/>
              <a:miter lim="400000"/>
            </a:ln>
            <a:effectLst/>
          </p:spPr>
        </p:pic>
      </p:grpSp>
      <p:sp>
        <p:nvSpPr>
          <p:cNvPr id="29" name="Panoramiczne zdjęcie malowanych domów wiktoriańskich w san fransisko"/>
          <p:cNvSpPr>
            <a:spLocks noGrp="1"/>
          </p:cNvSpPr>
          <p:nvPr>
            <p:ph type="pic" idx="21"/>
          </p:nvPr>
        </p:nvSpPr>
        <p:spPr>
          <a:xfrm>
            <a:off x="3009900" y="381000"/>
            <a:ext cx="18415000" cy="12624346"/>
          </a:xfrm>
          <a:prstGeom prst="rect">
            <a:avLst/>
          </a:prstGeom>
          <a:ln w="9525">
            <a:round/>
          </a:ln>
        </p:spPr>
        <p:txBody>
          <a:bodyPr lIns="91439" tIns="45719" rIns="91439" bIns="45719" anchor="t">
            <a:noAutofit/>
          </a:bodyPr>
          <a:lstStyle/>
          <a:p>
            <a:endParaRPr/>
          </a:p>
        </p:txBody>
      </p:sp>
      <p:sp>
        <p:nvSpPr>
          <p:cNvPr id="30" name="Tekst tytułowy"/>
          <p:cNvSpPr txBox="1">
            <a:spLocks noGrp="1"/>
          </p:cNvSpPr>
          <p:nvPr>
            <p:ph type="title"/>
          </p:nvPr>
        </p:nvSpPr>
        <p:spPr>
          <a:xfrm>
            <a:off x="1587500" y="1143000"/>
            <a:ext cx="21209000" cy="1612900"/>
          </a:xfrm>
          <a:prstGeom prst="rect">
            <a:avLst/>
          </a:prstGeom>
        </p:spPr>
        <p:txBody>
          <a:bodyPr/>
          <a:lstStyle/>
          <a:p>
            <a:r>
              <a:t>Tekst tytułowy</a:t>
            </a:r>
          </a:p>
        </p:txBody>
      </p:sp>
      <p:sp>
        <p:nvSpPr>
          <p:cNvPr id="31" name="Treść - poziom 1…"/>
          <p:cNvSpPr txBox="1">
            <a:spLocks noGrp="1"/>
          </p:cNvSpPr>
          <p:nvPr>
            <p:ph type="body" sz="quarter" idx="1"/>
          </p:nvPr>
        </p:nvSpPr>
        <p:spPr>
          <a:xfrm>
            <a:off x="1587500" y="3200400"/>
            <a:ext cx="21209000" cy="914400"/>
          </a:xfrm>
          <a:prstGeom prst="rect">
            <a:avLst/>
          </a:prstGeom>
        </p:spPr>
        <p:txBody>
          <a:bodyPr anchor="t"/>
          <a:lstStyle>
            <a:lvl1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1pPr>
            <a:lvl2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2pPr>
            <a:lvl3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3pPr>
            <a:lvl4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4pPr>
            <a:lvl5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5pPr>
          </a:lstStyle>
          <a:p>
            <a:r>
              <a:t>Treść - poziom 1</a:t>
            </a:r>
          </a:p>
          <a:p>
            <a:pPr lvl="1"/>
            <a:r>
              <a:t>Treść - poziom 2</a:t>
            </a:r>
          </a:p>
          <a:p>
            <a:pPr lvl="2"/>
            <a:r>
              <a:t>Treść - poziom 3</a:t>
            </a:r>
          </a:p>
          <a:p>
            <a:pPr lvl="3"/>
            <a:r>
              <a:t>Treść - poziom 4</a:t>
            </a:r>
          </a:p>
          <a:p>
            <a:pPr lvl="4"/>
            <a:r>
              <a:t>Treść - poziom 5</a:t>
            </a:r>
          </a:p>
        </p:txBody>
      </p:sp>
      <p:sp>
        <p:nvSpPr>
          <p:cNvPr id="32" name="Numer slajdu"/>
          <p:cNvSpPr txBox="1">
            <a:spLocks noGrp="1"/>
          </p:cNvSpPr>
          <p:nvPr>
            <p:ph type="sldNum" sz="quarter" idx="2"/>
          </p:nvPr>
        </p:nvSpPr>
        <p:spPr>
          <a:xfrm>
            <a:off x="12033677" y="13195300"/>
            <a:ext cx="340462" cy="482600"/>
          </a:xfrm>
          <a:prstGeom prst="rect">
            <a:avLst/>
          </a:prstGeom>
          <a:noFill/>
        </p:spPr>
        <p:txBody>
          <a:bodyPr/>
          <a:lstStyle>
            <a:lvl1pPr>
              <a:defRPr>
                <a:solidFill>
                  <a:srgbClr val="FAEFE0"/>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ytuł — na środku">
    <p:spTree>
      <p:nvGrpSpPr>
        <p:cNvPr id="1" name=""/>
        <p:cNvGrpSpPr/>
        <p:nvPr/>
      </p:nvGrpSpPr>
      <p:grpSpPr>
        <a:xfrm>
          <a:off x="0" y="0"/>
          <a:ext cx="0" cy="0"/>
          <a:chOff x="0" y="0"/>
          <a:chExt cx="0" cy="0"/>
        </a:xfrm>
      </p:grpSpPr>
      <p:sp>
        <p:nvSpPr>
          <p:cNvPr id="39" name="Tekst tytułowy"/>
          <p:cNvSpPr txBox="1">
            <a:spLocks noGrp="1"/>
          </p:cNvSpPr>
          <p:nvPr>
            <p:ph type="title"/>
          </p:nvPr>
        </p:nvSpPr>
        <p:spPr>
          <a:xfrm>
            <a:off x="2095500" y="5080000"/>
            <a:ext cx="20193000" cy="3568700"/>
          </a:xfrm>
          <a:prstGeom prst="rect">
            <a:avLst/>
          </a:prstGeom>
        </p:spPr>
        <p:txBody>
          <a:bodyPr/>
          <a:lstStyle/>
          <a:p>
            <a:r>
              <a:t>Tekst tytułowy</a:t>
            </a:r>
          </a:p>
        </p:txBody>
      </p:sp>
      <p:sp>
        <p:nvSpPr>
          <p:cNvPr id="40" name="Numer slajdu"/>
          <p:cNvSpPr txBox="1">
            <a:spLocks noGrp="1"/>
          </p:cNvSpPr>
          <p:nvPr>
            <p:ph type="sldNum" sz="quarter" idx="2"/>
          </p:nvPr>
        </p:nvSpPr>
        <p:spPr>
          <a:xfrm>
            <a:off x="12033677" y="12941300"/>
            <a:ext cx="340462" cy="482600"/>
          </a:xfrm>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Zdjęcie (pionowo)">
    <p:bg>
      <p:bgPr>
        <a:blipFill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pSp>
        <p:nvGrpSpPr>
          <p:cNvPr id="50" name="Grupuj"/>
          <p:cNvGrpSpPr/>
          <p:nvPr/>
        </p:nvGrpSpPr>
        <p:grpSpPr>
          <a:xfrm>
            <a:off x="3911600" y="6794500"/>
            <a:ext cx="6146800" cy="127000"/>
            <a:chOff x="0" y="0"/>
            <a:chExt cx="6146800" cy="127000"/>
          </a:xfrm>
        </p:grpSpPr>
        <p:pic>
          <p:nvPicPr>
            <p:cNvPr id="47" name="typesetflourish_shape_big.pdf" descr="typesetflourish_shape_big.pdf"/>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7500" y="0"/>
              <a:ext cx="431800" cy="127000"/>
            </a:xfrm>
            <a:prstGeom prst="rect">
              <a:avLst/>
            </a:prstGeom>
            <a:ln w="12700" cap="flat">
              <a:noFill/>
              <a:miter lim="400000"/>
            </a:ln>
            <a:effectLst/>
          </p:spPr>
        </p:pic>
        <p:pic>
          <p:nvPicPr>
            <p:cNvPr id="48" name="typesetflourish_line.pdf" descr="typesetflourish_line.pdf"/>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0" y="50800"/>
              <a:ext cx="2857500" cy="12700"/>
            </a:xfrm>
            <a:prstGeom prst="rect">
              <a:avLst/>
            </a:prstGeom>
            <a:ln w="12700" cap="flat">
              <a:noFill/>
              <a:miter lim="400000"/>
            </a:ln>
            <a:effectLst/>
          </p:spPr>
        </p:pic>
        <p:pic>
          <p:nvPicPr>
            <p:cNvPr id="49" name="typesetflourish_line.pdf" descr="typesetflourish_line.pdf"/>
            <p:cNvPicPr>
              <a:picLocks/>
            </p:cNvPicPr>
            <p:nvPr/>
          </p:nvPicPr>
          <p:blipFill>
            <a:blip r:embed="rId4" cstate="print">
              <a:extLst>
                <a:ext uri="{28A0092B-C50C-407E-A947-70E740481C1C}">
                  <a14:useLocalDpi xmlns:a14="http://schemas.microsoft.com/office/drawing/2010/main" val="0"/>
                </a:ext>
              </a:extLst>
            </a:blip>
            <a:stretch>
              <a:fillRect/>
            </a:stretch>
          </p:blipFill>
          <p:spPr>
            <a:xfrm rot="10800000">
              <a:off x="3289300" y="50800"/>
              <a:ext cx="2857500" cy="12700"/>
            </a:xfrm>
            <a:prstGeom prst="rect">
              <a:avLst/>
            </a:prstGeom>
            <a:ln w="12700" cap="flat">
              <a:noFill/>
              <a:miter lim="400000"/>
            </a:ln>
            <a:effectLst/>
          </p:spPr>
        </p:pic>
      </p:grpSp>
      <p:sp>
        <p:nvSpPr>
          <p:cNvPr id="51" name="Panoramiczne zdjęcie malowanych domów wiktoriańskich w san fransisko z widoczną w tle dzielnicą fajnenszal distrykt "/>
          <p:cNvSpPr>
            <a:spLocks noGrp="1"/>
          </p:cNvSpPr>
          <p:nvPr>
            <p:ph type="pic" sz="half" idx="21"/>
          </p:nvPr>
        </p:nvSpPr>
        <p:spPr>
          <a:xfrm>
            <a:off x="12491412" y="2197100"/>
            <a:ext cx="13228767" cy="9068939"/>
          </a:xfrm>
          <a:prstGeom prst="rect">
            <a:avLst/>
          </a:prstGeom>
          <a:ln w="9525">
            <a:round/>
          </a:ln>
        </p:spPr>
        <p:txBody>
          <a:bodyPr lIns="91439" tIns="45719" rIns="91439" bIns="45719" anchor="t">
            <a:noAutofit/>
          </a:bodyPr>
          <a:lstStyle/>
          <a:p>
            <a:endParaRPr/>
          </a:p>
        </p:txBody>
      </p:sp>
      <p:sp>
        <p:nvSpPr>
          <p:cNvPr id="52" name="Tekst tytułowy"/>
          <p:cNvSpPr txBox="1">
            <a:spLocks noGrp="1"/>
          </p:cNvSpPr>
          <p:nvPr>
            <p:ph type="title"/>
          </p:nvPr>
        </p:nvSpPr>
        <p:spPr>
          <a:xfrm>
            <a:off x="2095500" y="2133600"/>
            <a:ext cx="9766300" cy="4470400"/>
          </a:xfrm>
          <a:prstGeom prst="rect">
            <a:avLst/>
          </a:prstGeom>
        </p:spPr>
        <p:txBody>
          <a:bodyPr anchor="b"/>
          <a:lstStyle>
            <a:lvl1pPr>
              <a:defRPr sz="8400"/>
            </a:lvl1pPr>
          </a:lstStyle>
          <a:p>
            <a:r>
              <a:t>Tekst tytułowy</a:t>
            </a:r>
          </a:p>
        </p:txBody>
      </p:sp>
      <p:sp>
        <p:nvSpPr>
          <p:cNvPr id="53" name="Treść - poziom 1…"/>
          <p:cNvSpPr txBox="1">
            <a:spLocks noGrp="1"/>
          </p:cNvSpPr>
          <p:nvPr>
            <p:ph type="body" sz="quarter" idx="1"/>
          </p:nvPr>
        </p:nvSpPr>
        <p:spPr>
          <a:xfrm>
            <a:off x="2095500" y="7112000"/>
            <a:ext cx="9766300" cy="4254500"/>
          </a:xfrm>
          <a:prstGeom prst="rect">
            <a:avLst/>
          </a:prstGeom>
        </p:spPr>
        <p:txBody>
          <a:bodyPr anchor="t"/>
          <a:lstStyle>
            <a:lvl1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1pPr>
            <a:lvl2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2pPr>
            <a:lvl3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3pPr>
            <a:lvl4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4pPr>
            <a:lvl5pPr marL="0" indent="0" algn="ctr">
              <a:lnSpc>
                <a:spcPct val="90000"/>
              </a:lnSpc>
              <a:spcBef>
                <a:spcPts val="1700"/>
              </a:spcBef>
              <a:buSzTx/>
              <a:buNone/>
              <a:defRPr sz="5000">
                <a:solidFill>
                  <a:srgbClr val="B6492C"/>
                </a:solidFill>
                <a:latin typeface="Bodoni SvtyTwo SC ITC TT-Book"/>
                <a:ea typeface="Bodoni SvtyTwo SC ITC TT-Book"/>
                <a:cs typeface="Bodoni SvtyTwo SC ITC TT-Book"/>
                <a:sym typeface="Bodoni SvtyTwo SC ITC TT-Book"/>
              </a:defRPr>
            </a:lvl5pPr>
          </a:lstStyle>
          <a:p>
            <a:r>
              <a:t>Treść - poziom 1</a:t>
            </a:r>
          </a:p>
          <a:p>
            <a:pPr lvl="1"/>
            <a:r>
              <a:t>Treść - poziom 2</a:t>
            </a:r>
          </a:p>
          <a:p>
            <a:pPr lvl="2"/>
            <a:r>
              <a:t>Treść - poziom 3</a:t>
            </a:r>
          </a:p>
          <a:p>
            <a:pPr lvl="3"/>
            <a:r>
              <a:t>Treść - poziom 4</a:t>
            </a:r>
          </a:p>
          <a:p>
            <a:pPr lvl="4"/>
            <a:r>
              <a:t>Treść - poziom 5</a:t>
            </a:r>
          </a:p>
        </p:txBody>
      </p:sp>
      <p:sp>
        <p:nvSpPr>
          <p:cNvPr id="54" name="Numer slajdu"/>
          <p:cNvSpPr txBox="1">
            <a:spLocks noGrp="1"/>
          </p:cNvSpPr>
          <p:nvPr>
            <p:ph type="sldNum" sz="quarter" idx="2"/>
          </p:nvPr>
        </p:nvSpPr>
        <p:spPr>
          <a:xfrm>
            <a:off x="12033677" y="13195300"/>
            <a:ext cx="340462" cy="482600"/>
          </a:xfrm>
          <a:prstGeom prst="rect">
            <a:avLst/>
          </a:prstGeom>
          <a:noFill/>
        </p:spPr>
        <p:txBody>
          <a:bodyPr/>
          <a:lstStyle>
            <a:lvl1pPr>
              <a:defRPr>
                <a:solidFill>
                  <a:srgbClr val="FAEFE0"/>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ytuł (na górze)">
    <p:spTree>
      <p:nvGrpSpPr>
        <p:cNvPr id="1" name=""/>
        <p:cNvGrpSpPr/>
        <p:nvPr/>
      </p:nvGrpSpPr>
      <p:grpSpPr>
        <a:xfrm>
          <a:off x="0" y="0"/>
          <a:ext cx="0" cy="0"/>
          <a:chOff x="0" y="0"/>
          <a:chExt cx="0" cy="0"/>
        </a:xfrm>
      </p:grpSpPr>
      <p:sp>
        <p:nvSpPr>
          <p:cNvPr id="61" name="Tekst tytułowy"/>
          <p:cNvSpPr txBox="1">
            <a:spLocks noGrp="1"/>
          </p:cNvSpPr>
          <p:nvPr>
            <p:ph type="title"/>
          </p:nvPr>
        </p:nvSpPr>
        <p:spPr>
          <a:prstGeom prst="rect">
            <a:avLst/>
          </a:prstGeom>
        </p:spPr>
        <p:txBody>
          <a:bodyPr/>
          <a:lstStyle/>
          <a:p>
            <a:r>
              <a:t>Tekst tytułowy</a:t>
            </a:r>
          </a:p>
        </p:txBody>
      </p:sp>
      <p:sp>
        <p:nvSpPr>
          <p:cNvPr id="62" name="Numer slajdu"/>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ytuł i punktory">
    <p:spTree>
      <p:nvGrpSpPr>
        <p:cNvPr id="1" name=""/>
        <p:cNvGrpSpPr/>
        <p:nvPr/>
      </p:nvGrpSpPr>
      <p:grpSpPr>
        <a:xfrm>
          <a:off x="0" y="0"/>
          <a:ext cx="0" cy="0"/>
          <a:chOff x="0" y="0"/>
          <a:chExt cx="0" cy="0"/>
        </a:xfrm>
      </p:grpSpPr>
      <p:sp>
        <p:nvSpPr>
          <p:cNvPr id="69" name="Tekst tytułowy"/>
          <p:cNvSpPr txBox="1">
            <a:spLocks noGrp="1"/>
          </p:cNvSpPr>
          <p:nvPr>
            <p:ph type="title"/>
          </p:nvPr>
        </p:nvSpPr>
        <p:spPr>
          <a:prstGeom prst="rect">
            <a:avLst/>
          </a:prstGeom>
        </p:spPr>
        <p:txBody>
          <a:bodyPr/>
          <a:lstStyle/>
          <a:p>
            <a:r>
              <a:t>Tekst tytułowy</a:t>
            </a:r>
          </a:p>
        </p:txBody>
      </p:sp>
      <p:sp>
        <p:nvSpPr>
          <p:cNvPr id="70" name="Treść - poziom 1…"/>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Treść - poziom 1</a:t>
            </a:r>
          </a:p>
          <a:p>
            <a:pPr lvl="1"/>
            <a:r>
              <a:t>Treść - poziom 2</a:t>
            </a:r>
          </a:p>
          <a:p>
            <a:pPr lvl="2"/>
            <a:r>
              <a:t>Treść - poziom 3</a:t>
            </a:r>
          </a:p>
          <a:p>
            <a:pPr lvl="3"/>
            <a:r>
              <a:t>Treść - poziom 4</a:t>
            </a:r>
          </a:p>
          <a:p>
            <a:pPr lvl="4"/>
            <a:r>
              <a:t>Treść - poziom 5</a:t>
            </a:r>
          </a:p>
        </p:txBody>
      </p:sp>
      <p:sp>
        <p:nvSpPr>
          <p:cNvPr id="71" name="Numer slajdu"/>
          <p:cNvSpPr txBox="1">
            <a:spLocks noGrp="1"/>
          </p:cNvSpPr>
          <p:nvPr>
            <p:ph type="sldNum" sz="quarter" idx="2"/>
          </p:nvPr>
        </p:nvSpPr>
        <p:spPr>
          <a:xfrm>
            <a:off x="12033677" y="12941300"/>
            <a:ext cx="340462" cy="482600"/>
          </a:xfrm>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ytuł i punktory ze zdjęciem">
    <p:spTree>
      <p:nvGrpSpPr>
        <p:cNvPr id="1" name=""/>
        <p:cNvGrpSpPr/>
        <p:nvPr/>
      </p:nvGrpSpPr>
      <p:grpSpPr>
        <a:xfrm>
          <a:off x="0" y="0"/>
          <a:ext cx="0" cy="0"/>
          <a:chOff x="0" y="0"/>
          <a:chExt cx="0" cy="0"/>
        </a:xfrm>
      </p:grpSpPr>
      <p:sp>
        <p:nvSpPr>
          <p:cNvPr id="78" name="Panoramiczne zdjęcie malowanych domów wiktoriańskich w san fransisko z widoczną w tle dzielnicą fajnenszal distrykt "/>
          <p:cNvSpPr>
            <a:spLocks noGrp="1"/>
          </p:cNvSpPr>
          <p:nvPr>
            <p:ph type="pic" idx="21"/>
          </p:nvPr>
        </p:nvSpPr>
        <p:spPr>
          <a:xfrm>
            <a:off x="12954000" y="2462996"/>
            <a:ext cx="14008100" cy="9603211"/>
          </a:xfrm>
          <a:prstGeom prst="rect">
            <a:avLst/>
          </a:prstGeom>
          <a:ln w="9525">
            <a:round/>
          </a:ln>
        </p:spPr>
        <p:txBody>
          <a:bodyPr lIns="91439" tIns="45719" rIns="91439" bIns="45719" anchor="t">
            <a:noAutofit/>
          </a:bodyPr>
          <a:lstStyle/>
          <a:p>
            <a:endParaRPr/>
          </a:p>
        </p:txBody>
      </p:sp>
      <p:sp>
        <p:nvSpPr>
          <p:cNvPr id="79" name="Tekst tytułowy"/>
          <p:cNvSpPr txBox="1">
            <a:spLocks noGrp="1"/>
          </p:cNvSpPr>
          <p:nvPr>
            <p:ph type="title"/>
          </p:nvPr>
        </p:nvSpPr>
        <p:spPr>
          <a:prstGeom prst="rect">
            <a:avLst/>
          </a:prstGeom>
        </p:spPr>
        <p:txBody>
          <a:bodyPr/>
          <a:lstStyle/>
          <a:p>
            <a:r>
              <a:t>Tekst tytułowy</a:t>
            </a:r>
          </a:p>
        </p:txBody>
      </p:sp>
      <p:sp>
        <p:nvSpPr>
          <p:cNvPr id="80" name="Treść - poziom 1…"/>
          <p:cNvSpPr txBox="1">
            <a:spLocks noGrp="1"/>
          </p:cNvSpPr>
          <p:nvPr>
            <p:ph type="body" sz="half" idx="1"/>
          </p:nvPr>
        </p:nvSpPr>
        <p:spPr>
          <a:xfrm>
            <a:off x="1587500" y="3873500"/>
            <a:ext cx="10160000" cy="8382000"/>
          </a:xfrm>
          <a:prstGeom prst="rect">
            <a:avLst/>
          </a:prstGeom>
        </p:spPr>
        <p:txBody>
          <a:bodyPr/>
          <a:lstStyle>
            <a:lvl1pPr marL="558800" indent="-558800">
              <a:spcBef>
                <a:spcPts val="4600"/>
              </a:spcBef>
              <a:buBlip>
                <a:blip r:embed="rId2"/>
              </a:buBlip>
              <a:defRPr sz="4600"/>
            </a:lvl1pPr>
            <a:lvl2pPr marL="1117600" indent="-558800">
              <a:spcBef>
                <a:spcPts val="4600"/>
              </a:spcBef>
              <a:buBlip>
                <a:blip r:embed="rId2"/>
              </a:buBlip>
              <a:defRPr sz="4600"/>
            </a:lvl2pPr>
            <a:lvl3pPr marL="1676400" indent="-558800">
              <a:spcBef>
                <a:spcPts val="4600"/>
              </a:spcBef>
              <a:buBlip>
                <a:blip r:embed="rId2"/>
              </a:buBlip>
              <a:defRPr sz="4600"/>
            </a:lvl3pPr>
            <a:lvl4pPr marL="2235200" indent="-558800">
              <a:spcBef>
                <a:spcPts val="4600"/>
              </a:spcBef>
              <a:buBlip>
                <a:blip r:embed="rId2"/>
              </a:buBlip>
              <a:defRPr sz="4600"/>
            </a:lvl4pPr>
            <a:lvl5pPr marL="2794000" indent="-558800">
              <a:spcBef>
                <a:spcPts val="4600"/>
              </a:spcBef>
              <a:buBlip>
                <a:blip r:embed="rId2"/>
              </a:buBlip>
              <a:defRPr sz="4600"/>
            </a:lvl5pPr>
          </a:lstStyle>
          <a:p>
            <a:r>
              <a:t>Treść - poziom 1</a:t>
            </a:r>
          </a:p>
          <a:p>
            <a:pPr lvl="1"/>
            <a:r>
              <a:t>Treść - poziom 2</a:t>
            </a:r>
          </a:p>
          <a:p>
            <a:pPr lvl="2"/>
            <a:r>
              <a:t>Treść - poziom 3</a:t>
            </a:r>
          </a:p>
          <a:p>
            <a:pPr lvl="3"/>
            <a:r>
              <a:t>Treść - poziom 4</a:t>
            </a:r>
          </a:p>
          <a:p>
            <a:pPr lvl="4"/>
            <a:r>
              <a:t>Treść - poziom 5</a:t>
            </a:r>
          </a:p>
        </p:txBody>
      </p:sp>
      <p:sp>
        <p:nvSpPr>
          <p:cNvPr id="81" name="Numer slajdu"/>
          <p:cNvSpPr txBox="1">
            <a:spLocks noGrp="1"/>
          </p:cNvSpPr>
          <p:nvPr>
            <p:ph type="sldNum" sz="quarter" idx="2"/>
          </p:nvPr>
        </p:nvSpPr>
        <p:spPr>
          <a:xfrm>
            <a:off x="12033677" y="12941300"/>
            <a:ext cx="340462" cy="482600"/>
          </a:xfrm>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unktory">
    <p:spTree>
      <p:nvGrpSpPr>
        <p:cNvPr id="1" name=""/>
        <p:cNvGrpSpPr/>
        <p:nvPr/>
      </p:nvGrpSpPr>
      <p:grpSpPr>
        <a:xfrm>
          <a:off x="0" y="0"/>
          <a:ext cx="0" cy="0"/>
          <a:chOff x="0" y="0"/>
          <a:chExt cx="0" cy="0"/>
        </a:xfrm>
      </p:grpSpPr>
      <p:sp>
        <p:nvSpPr>
          <p:cNvPr id="88" name="Treść - poziom 1…"/>
          <p:cNvSpPr txBox="1">
            <a:spLocks noGrp="1"/>
          </p:cNvSpPr>
          <p:nvPr>
            <p:ph type="body" idx="1"/>
          </p:nvPr>
        </p:nvSpPr>
        <p:spPr>
          <a:xfrm>
            <a:off x="1587500" y="1155700"/>
            <a:ext cx="21209000" cy="113665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Treść - poziom 1</a:t>
            </a:r>
          </a:p>
          <a:p>
            <a:pPr lvl="1"/>
            <a:r>
              <a:t>Treść - poziom 2</a:t>
            </a:r>
          </a:p>
          <a:p>
            <a:pPr lvl="2"/>
            <a:r>
              <a:t>Treść - poziom 3</a:t>
            </a:r>
          </a:p>
          <a:p>
            <a:pPr lvl="3"/>
            <a:r>
              <a:t>Treść - poziom 4</a:t>
            </a:r>
          </a:p>
          <a:p>
            <a:pPr lvl="4"/>
            <a:r>
              <a:t>Treść - poziom 5</a:t>
            </a:r>
          </a:p>
        </p:txBody>
      </p:sp>
      <p:sp>
        <p:nvSpPr>
          <p:cNvPr id="89" name="Numer slajdu"/>
          <p:cNvSpPr txBox="1">
            <a:spLocks noGrp="1"/>
          </p:cNvSpPr>
          <p:nvPr>
            <p:ph type="sldNum" sz="quarter" idx="2"/>
          </p:nvPr>
        </p:nvSpPr>
        <p:spPr>
          <a:xfrm>
            <a:off x="12033677" y="12941300"/>
            <a:ext cx="340462" cy="482600"/>
          </a:xfrm>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Zdjęcie (3 sztuki)">
    <p:bg>
      <p:bgPr>
        <a:blipFill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96" name="Umeblowany salon z kominkiem, drzwiami francuskimi oraz dużymi roślinami doniczkowymi za kanapą"/>
          <p:cNvSpPr>
            <a:spLocks noGrp="1"/>
          </p:cNvSpPr>
          <p:nvPr>
            <p:ph type="pic" sz="half" idx="21"/>
          </p:nvPr>
        </p:nvSpPr>
        <p:spPr>
          <a:xfrm>
            <a:off x="12293600" y="6311900"/>
            <a:ext cx="10579100" cy="7052734"/>
          </a:xfrm>
          <a:prstGeom prst="rect">
            <a:avLst/>
          </a:prstGeom>
          <a:ln w="9525">
            <a:round/>
          </a:ln>
        </p:spPr>
        <p:txBody>
          <a:bodyPr lIns="91439" tIns="45719" rIns="91439" bIns="45719" anchor="t">
            <a:noAutofit/>
          </a:bodyPr>
          <a:lstStyle/>
          <a:p>
            <a:endParaRPr/>
          </a:p>
        </p:txBody>
      </p:sp>
      <p:sp>
        <p:nvSpPr>
          <p:cNvPr id="97" name="Sypialnia z łożem z baldachimem"/>
          <p:cNvSpPr>
            <a:spLocks noGrp="1"/>
          </p:cNvSpPr>
          <p:nvPr>
            <p:ph type="pic" sz="half" idx="22"/>
          </p:nvPr>
        </p:nvSpPr>
        <p:spPr>
          <a:xfrm>
            <a:off x="12674600" y="520700"/>
            <a:ext cx="10160000" cy="6773334"/>
          </a:xfrm>
          <a:prstGeom prst="rect">
            <a:avLst/>
          </a:prstGeom>
          <a:ln w="9525">
            <a:round/>
          </a:ln>
        </p:spPr>
        <p:txBody>
          <a:bodyPr lIns="91439" tIns="45719" rIns="91439" bIns="45719" anchor="t">
            <a:noAutofit/>
          </a:bodyPr>
          <a:lstStyle/>
          <a:p>
            <a:endParaRPr/>
          </a:p>
        </p:txBody>
      </p:sp>
      <p:sp>
        <p:nvSpPr>
          <p:cNvPr id="98" name="Kręte schody z cegły prowadzące do wejścia do ceglanego domu"/>
          <p:cNvSpPr>
            <a:spLocks noGrp="1"/>
          </p:cNvSpPr>
          <p:nvPr>
            <p:ph type="pic" idx="23"/>
          </p:nvPr>
        </p:nvSpPr>
        <p:spPr>
          <a:xfrm>
            <a:off x="1549400" y="-88900"/>
            <a:ext cx="10160000" cy="15240000"/>
          </a:xfrm>
          <a:prstGeom prst="rect">
            <a:avLst/>
          </a:prstGeom>
          <a:ln w="9525">
            <a:round/>
          </a:ln>
        </p:spPr>
        <p:txBody>
          <a:bodyPr lIns="91439" tIns="45719" rIns="91439" bIns="45719" anchor="t">
            <a:noAutofit/>
          </a:bodyPr>
          <a:lstStyle/>
          <a:p>
            <a:endParaRPr/>
          </a:p>
        </p:txBody>
      </p:sp>
      <p:sp>
        <p:nvSpPr>
          <p:cNvPr id="99" name="Numer slajdu"/>
          <p:cNvSpPr txBox="1">
            <a:spLocks noGrp="1"/>
          </p:cNvSpPr>
          <p:nvPr>
            <p:ph type="sldNum" sz="quarter" idx="2"/>
          </p:nvPr>
        </p:nvSpPr>
        <p:spPr>
          <a:xfrm>
            <a:off x="12033677" y="13195300"/>
            <a:ext cx="340462" cy="482600"/>
          </a:xfrm>
          <a:prstGeom prst="rect">
            <a:avLst/>
          </a:prstGeom>
          <a:noFill/>
        </p:spPr>
        <p:txBody>
          <a:bodyPr anchor="b"/>
          <a:lstStyle>
            <a:lvl1pPr>
              <a:defRPr>
                <a:solidFill>
                  <a:srgbClr val="FAEFE0"/>
                </a:solidFill>
              </a:defRPr>
            </a:lvl1pPr>
          </a:lstStyle>
          <a:p>
            <a:fld id="{86CB4B4D-7CA3-9044-876B-883B54F8677D}" type="slidenum">
              <a:t>‹#›</a:t>
            </a:fld>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Linia"/>
          <p:cNvSpPr/>
          <p:nvPr/>
        </p:nvSpPr>
        <p:spPr>
          <a:xfrm>
            <a:off x="520700" y="3429000"/>
            <a:ext cx="23342600" cy="0"/>
          </a:xfrm>
          <a:prstGeom prst="line">
            <a:avLst/>
          </a:prstGeom>
          <a:ln w="12700">
            <a:solidFill>
              <a:srgbClr val="998074">
                <a:alpha val="75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 name="Tekst tytułowy"/>
          <p:cNvSpPr txBox="1">
            <a:spLocks noGrp="1"/>
          </p:cNvSpPr>
          <p:nvPr>
            <p:ph type="title"/>
          </p:nvPr>
        </p:nvSpPr>
        <p:spPr>
          <a:xfrm>
            <a:off x="1587500" y="1143000"/>
            <a:ext cx="21209000" cy="1778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Tekst tytułowy</a:t>
            </a:r>
          </a:p>
        </p:txBody>
      </p:sp>
      <p:sp>
        <p:nvSpPr>
          <p:cNvPr id="4" name="Treść - poziom 1…"/>
          <p:cNvSpPr txBox="1">
            <a:spLocks noGrp="1"/>
          </p:cNvSpPr>
          <p:nvPr>
            <p:ph type="body" idx="1"/>
          </p:nvPr>
        </p:nvSpPr>
        <p:spPr>
          <a:xfrm>
            <a:off x="1587500" y="3873500"/>
            <a:ext cx="21209000" cy="8890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buBlip>
                <a:blip r:embed="rId14"/>
              </a:buBlip>
            </a:lvl1pPr>
            <a:lvl2pPr>
              <a:buBlip>
                <a:blip r:embed="rId14"/>
              </a:buBlip>
            </a:lvl2pPr>
            <a:lvl3pPr>
              <a:buBlip>
                <a:blip r:embed="rId14"/>
              </a:buBlip>
            </a:lvl3pPr>
            <a:lvl4pPr>
              <a:buBlip>
                <a:blip r:embed="rId14"/>
              </a:buBlip>
            </a:lvl4pPr>
            <a:lvl5pPr>
              <a:buBlip>
                <a:blip r:embed="rId14"/>
              </a:buBlip>
            </a:lvl5pPr>
          </a:lstStyle>
          <a:p>
            <a:r>
              <a:t>Treść - poziom 1</a:t>
            </a:r>
          </a:p>
          <a:p>
            <a:pPr lvl="1"/>
            <a:r>
              <a:t>Treść - poziom 2</a:t>
            </a:r>
          </a:p>
          <a:p>
            <a:pPr lvl="2"/>
            <a:r>
              <a:t>Treść - poziom 3</a:t>
            </a:r>
          </a:p>
          <a:p>
            <a:pPr lvl="3"/>
            <a:r>
              <a:t>Treść - poziom 4</a:t>
            </a:r>
          </a:p>
          <a:p>
            <a:pPr lvl="4"/>
            <a:r>
              <a:t>Treść - poziom 5</a:t>
            </a:r>
          </a:p>
        </p:txBody>
      </p:sp>
      <p:sp>
        <p:nvSpPr>
          <p:cNvPr id="5" name="Numer slajdu"/>
          <p:cNvSpPr txBox="1">
            <a:spLocks noGrp="1"/>
          </p:cNvSpPr>
          <p:nvPr>
            <p:ph type="sldNum" sz="quarter" idx="2"/>
          </p:nvPr>
        </p:nvSpPr>
        <p:spPr>
          <a:xfrm>
            <a:off x="12039600" y="12941300"/>
            <a:ext cx="340462" cy="482600"/>
          </a:xfrm>
          <a:prstGeom prst="rect">
            <a:avLst/>
          </a:prstGeom>
          <a:gradFill>
            <a:gsLst>
              <a:gs pos="0">
                <a:srgbClr val="FDEFE1"/>
              </a:gs>
              <a:gs pos="100000">
                <a:srgbClr val="FAECDB"/>
              </a:gs>
            </a:gsLst>
            <a:lin ang="5400000"/>
          </a:gradFill>
          <a:ln w="12700">
            <a:miter lim="400000"/>
          </a:ln>
        </p:spPr>
        <p:txBody>
          <a:bodyPr wrap="none" lIns="50800" tIns="50800" rIns="50800" bIns="50800">
            <a:spAutoFit/>
          </a:bodyPr>
          <a:lstStyle>
            <a:lvl1pPr>
              <a:defRPr sz="2400">
                <a:solidFill>
                  <a:srgbClr val="503B28"/>
                </a:solidFill>
                <a:latin typeface="Bodoni SvtyTwo OS ITC TT-BookIt"/>
                <a:ea typeface="Bodoni SvtyTwo OS ITC TT-BookIt"/>
                <a:cs typeface="Bodoni SvtyTwo OS ITC TT-BookIt"/>
                <a:sym typeface="Bodoni SvtyTwo OS ITC TT-BookI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xStyles>
    <p:titleStyle>
      <a:lvl1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1pPr>
      <a:lvl2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2pPr>
      <a:lvl3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3pPr>
      <a:lvl4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4pPr>
      <a:lvl5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5pPr>
      <a:lvl6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6pPr>
      <a:lvl7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7pPr>
      <a:lvl8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8pPr>
      <a:lvl9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9pPr>
    </p:titleStyle>
    <p:bodyStyle>
      <a:lvl1pPr marL="635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1pPr>
      <a:lvl2pPr marL="1270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2pPr>
      <a:lvl3pPr marL="1905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3pPr>
      <a:lvl4pPr marL="2540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4pPr>
      <a:lvl5pPr marL="3175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5pPr>
      <a:lvl6pPr marL="3810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6pPr>
      <a:lvl7pPr marL="4445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7pPr>
      <a:lvl8pPr marL="5080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8pPr>
      <a:lvl9pPr marL="5715000" marR="0" indent="-635000" algn="l" defTabSz="825500" rtl="0" latinLnBrk="0">
        <a:lnSpc>
          <a:spcPct val="110000"/>
        </a:lnSpc>
        <a:spcBef>
          <a:spcPts val="7700"/>
        </a:spcBef>
        <a:spcAft>
          <a:spcPts val="0"/>
        </a:spcAft>
        <a:buClrTx/>
        <a:buSzPct val="45000"/>
        <a:buFontTx/>
        <a:buBlip>
          <a:blip r:embed="rId14"/>
        </a:buBlip>
        <a:tabLst/>
        <a:defRPr sz="5600" b="0" i="0" u="none" strike="noStrike" cap="none" spc="0" baseline="0">
          <a:solidFill>
            <a:srgbClr val="57554B"/>
          </a:solidFill>
          <a:uFillTx/>
          <a:latin typeface="Hoefler Text"/>
          <a:ea typeface="Hoefler Text"/>
          <a:cs typeface="Hoefler Text"/>
          <a:sym typeface="Hoefler Tex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Bodoni SvtyTwo OS ITC TT-BookI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gif"/><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chart" Target="../charts/chart1.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59.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0.gif"/><Relationship Id="rId2" Type="http://schemas.openxmlformats.org/officeDocument/2006/relationships/image" Target="../media/image64.png"/><Relationship Id="rId1" Type="http://schemas.openxmlformats.org/officeDocument/2006/relationships/slideLayout" Target="../slideLayouts/slideLayout5.xml"/><Relationship Id="rId6" Type="http://schemas.openxmlformats.org/officeDocument/2006/relationships/image" Target="../media/image66.png"/><Relationship Id="rId5" Type="http://schemas.microsoft.com/office/2007/relationships/hdphoto" Target="../media/hdphoto3.wdp"/><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5.xml"/><Relationship Id="rId4" Type="http://schemas.openxmlformats.org/officeDocument/2006/relationships/image" Target="../media/image10.gif"/></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5.xml"/><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5.xml"/><Relationship Id="rId4" Type="http://schemas.openxmlformats.org/officeDocument/2006/relationships/image" Target="../media/image74.png"/></Relationships>
</file>

<file path=ppt/slides/_rels/slide3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76.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77.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5.xml"/><Relationship Id="rId5" Type="http://schemas.openxmlformats.org/officeDocument/2006/relationships/image" Target="../media/image10.gif"/><Relationship Id="rId4" Type="http://schemas.openxmlformats.org/officeDocument/2006/relationships/image" Target="../media/image80.png"/></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90.png"/><Relationship Id="rId1" Type="http://schemas.openxmlformats.org/officeDocument/2006/relationships/slideLayout" Target="../slideLayouts/slideLayout4.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zczególna ostrożność i ograniczone zaufanie jako filary bezpieczeństwa ruchu drogowego…"/>
          <p:cNvSpPr txBox="1">
            <a:spLocks noGrp="1"/>
          </p:cNvSpPr>
          <p:nvPr>
            <p:ph type="ctrTitle" idx="4294967295"/>
          </p:nvPr>
        </p:nvSpPr>
        <p:spPr>
          <a:xfrm>
            <a:off x="2039185" y="1301148"/>
            <a:ext cx="20193000" cy="3568701"/>
          </a:xfrm>
          <a:prstGeom prst="rect">
            <a:avLst/>
          </a:prstGeom>
        </p:spPr>
        <p:txBody>
          <a:bodyPr>
            <a:normAutofit/>
          </a:bodyPr>
          <a:lstStyle/>
          <a:p>
            <a:pPr defTabSz="462280">
              <a:defRPr sz="5488" b="1"/>
            </a:pPr>
            <a:r>
              <a:rPr lang="pl-PL" sz="5600" dirty="0">
                <a:latin typeface="Hoefler Text"/>
              </a:rPr>
              <a:t>Program bezpieczeństwa ruchu drogowego</a:t>
            </a:r>
            <a:br>
              <a:rPr lang="pl-PL" sz="5600" dirty="0">
                <a:latin typeface="Hoefler Text"/>
              </a:rPr>
            </a:br>
            <a:r>
              <a:rPr lang="pl-PL" sz="5600" dirty="0">
                <a:latin typeface="Hoefler Text"/>
              </a:rPr>
              <a:t>dla województwa warmińsko-mazurskiego</a:t>
            </a:r>
            <a:br>
              <a:rPr lang="pl-PL" sz="5600" dirty="0">
                <a:latin typeface="Hoefler Text"/>
              </a:rPr>
            </a:br>
            <a:r>
              <a:rPr lang="pl-PL" sz="5600" dirty="0">
                <a:latin typeface="Hoefler Text"/>
              </a:rPr>
              <a:t>na lata 2022-2030</a:t>
            </a:r>
            <a:endParaRPr sz="5600" dirty="0">
              <a:latin typeface="Hoefler Text"/>
            </a:endParaRPr>
          </a:p>
        </p:txBody>
      </p:sp>
      <p:sp>
        <p:nvSpPr>
          <p:cNvPr id="4" name="Prostokąt: zaokrąglony róg i ścięty róg u góry 3">
            <a:extLst>
              <a:ext uri="{FF2B5EF4-FFF2-40B4-BE49-F238E27FC236}">
                <a16:creationId xmlns:a16="http://schemas.microsoft.com/office/drawing/2014/main" id="{26CFD1B6-2155-78DB-09CA-CB367E181FBB}"/>
              </a:ext>
            </a:extLst>
          </p:cNvPr>
          <p:cNvSpPr/>
          <p:nvPr/>
        </p:nvSpPr>
        <p:spPr>
          <a:xfrm flipH="1">
            <a:off x="727513" y="11080884"/>
            <a:ext cx="5136499" cy="2088000"/>
          </a:xfrm>
          <a:prstGeom prst="snipRoundRect">
            <a:avLst>
              <a:gd name="adj1" fmla="val 49503"/>
              <a:gd name="adj2" fmla="val 0"/>
            </a:avLst>
          </a:prstGeom>
          <a:noFill/>
          <a:ln w="6350" cap="flat">
            <a:solidFill>
              <a:schemeClr val="accent4">
                <a:lumMod val="60000"/>
                <a:lumOff val="40000"/>
              </a:schemeClr>
            </a:solidFill>
            <a:prstDash val="sysDot"/>
            <a:round/>
          </a:ln>
          <a:effectLst>
            <a:outerShdw blurRad="50800" dist="127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133" name="mgr Marcin Kiwit, MBA…"/>
          <p:cNvSpPr txBox="1">
            <a:spLocks noGrp="1"/>
          </p:cNvSpPr>
          <p:nvPr>
            <p:ph type="subTitle" sz="quarter" idx="1"/>
          </p:nvPr>
        </p:nvSpPr>
        <p:spPr>
          <a:xfrm>
            <a:off x="1535332" y="6823728"/>
            <a:ext cx="9853637" cy="2861185"/>
          </a:xfrm>
          <a:prstGeom prst="rect">
            <a:avLst/>
          </a:prstGeom>
          <a:solidFill>
            <a:schemeClr val="accent2">
              <a:lumMod val="20000"/>
              <a:lumOff val="80000"/>
            </a:schemeClr>
          </a:solidFill>
        </p:spPr>
        <p:txBody>
          <a:bodyPr>
            <a:normAutofit/>
          </a:bodyPr>
          <a:lstStyle/>
          <a:p>
            <a:pPr defTabSz="817244">
              <a:spcBef>
                <a:spcPts val="1600"/>
              </a:spcBef>
              <a:defRPr sz="4950"/>
            </a:pPr>
            <a:r>
              <a:rPr b="1" dirty="0"/>
              <a:t>Marcin </a:t>
            </a:r>
            <a:r>
              <a:rPr lang="pl-PL" b="1" dirty="0"/>
              <a:t>Kiwit </a:t>
            </a:r>
          </a:p>
          <a:p>
            <a:pPr defTabSz="817244">
              <a:spcBef>
                <a:spcPts val="1600"/>
              </a:spcBef>
              <a:defRPr sz="4950"/>
            </a:pPr>
            <a:r>
              <a:rPr dirty="0"/>
              <a:t>Egzaminator Nadzorujący</a:t>
            </a:r>
            <a:endParaRPr lang="pl-PL" dirty="0"/>
          </a:p>
          <a:p>
            <a:pPr defTabSz="817244">
              <a:spcBef>
                <a:spcPts val="1600"/>
              </a:spcBef>
              <a:defRPr sz="4950"/>
            </a:pPr>
            <a:r>
              <a:rPr dirty="0"/>
              <a:t> WORD Olsztyn</a:t>
            </a:r>
          </a:p>
        </p:txBody>
      </p:sp>
      <p:pic>
        <p:nvPicPr>
          <p:cNvPr id="134" name="obrazek" descr="obraze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39901" y="6077938"/>
            <a:ext cx="10275797" cy="5774785"/>
          </a:xfrm>
          <a:prstGeom prst="rect">
            <a:avLst/>
          </a:prstGeom>
          <a:ln w="12700">
            <a:miter lim="400000"/>
          </a:ln>
        </p:spPr>
      </p:pic>
      <p:pic>
        <p:nvPicPr>
          <p:cNvPr id="1026" name="Picture 2" descr="WORD Olsztyn – Wojewódzki Ośrodek Ruchu Drogowego w Olsztynie '23 - WORD  Olsztyn - Wojewódzki Ośrodek Ruchu Drogowego">
            <a:extLst>
              <a:ext uri="{FF2B5EF4-FFF2-40B4-BE49-F238E27FC236}">
                <a16:creationId xmlns:a16="http://schemas.microsoft.com/office/drawing/2014/main" id="{6A8175A6-563C-693D-072D-EA6C389D99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0955" y="11852723"/>
            <a:ext cx="2211705" cy="742183"/>
          </a:xfrm>
          <a:prstGeom prst="rect">
            <a:avLst/>
          </a:prstGeom>
          <a:noFill/>
          <a:extLst>
            <a:ext uri="{909E8E84-426E-40DD-AFC4-6F175D3DCCD1}">
              <a14:hiddenFill xmlns:a14="http://schemas.microsoft.com/office/drawing/2010/main">
                <a:solidFill>
                  <a:srgbClr val="FFFFFF"/>
                </a:solidFill>
              </a14:hiddenFill>
            </a:ext>
          </a:extLst>
        </p:spPr>
      </p:pic>
      <p:pic>
        <p:nvPicPr>
          <p:cNvPr id="3" name="Obraz 2">
            <a:extLst>
              <a:ext uri="{FF2B5EF4-FFF2-40B4-BE49-F238E27FC236}">
                <a16:creationId xmlns:a16="http://schemas.microsoft.com/office/drawing/2014/main" id="{EDFEA491-0790-24A4-9A62-3E707DB35E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2579" y="11501425"/>
            <a:ext cx="1605701" cy="1444781"/>
          </a:xfrm>
          <a:prstGeom prst="rect">
            <a:avLst/>
          </a:prstGeom>
        </p:spPr>
      </p:pic>
      <p:sp>
        <p:nvSpPr>
          <p:cNvPr id="2" name="Symbol zastępczy numeru slajdu 1"/>
          <p:cNvSpPr>
            <a:spLocks noGrp="1"/>
          </p:cNvSpPr>
          <p:nvPr>
            <p:ph type="sldNum" sz="quarter" idx="2"/>
          </p:nvPr>
        </p:nvSpPr>
        <p:spPr/>
        <p:txBody>
          <a:bodyPr/>
          <a:lstStyle/>
          <a:p>
            <a:fld id="{86CB4B4D-7CA3-9044-876B-883B54F8677D}" type="slidenum">
              <a:rPr lang="pl-PL" smtClean="0"/>
              <a:t>1</a:t>
            </a:fld>
            <a:endParaRPr lang="pl-PL"/>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5718558" y="388987"/>
            <a:ext cx="12668586" cy="2243522"/>
          </a:xfrm>
          <a:prstGeom prst="rect">
            <a:avLst/>
          </a:prstGeom>
        </p:spPr>
      </p:pic>
      <p:sp>
        <p:nvSpPr>
          <p:cNvPr id="4" name="pole tekstowe 3"/>
          <p:cNvSpPr txBox="1"/>
          <p:nvPr/>
        </p:nvSpPr>
        <p:spPr>
          <a:xfrm>
            <a:off x="4727712" y="2456270"/>
            <a:ext cx="14650278"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0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KOSZT WYPADKÓW DROGOWYCH</a:t>
            </a:r>
          </a:p>
        </p:txBody>
      </p:sp>
      <p:pic>
        <p:nvPicPr>
          <p:cNvPr id="5" name="Obraz 4"/>
          <p:cNvPicPr>
            <a:picLocks noChangeAspect="1"/>
          </p:cNvPicPr>
          <p:nvPr/>
        </p:nvPicPr>
        <p:blipFill>
          <a:blip r:embed="rId3"/>
          <a:stretch>
            <a:fillRect/>
          </a:stretch>
        </p:blipFill>
        <p:spPr>
          <a:xfrm>
            <a:off x="1093305" y="3667539"/>
            <a:ext cx="22124504" cy="9094304"/>
          </a:xfrm>
          <a:prstGeom prst="rect">
            <a:avLst/>
          </a:prstGeom>
        </p:spPr>
      </p:pic>
    </p:spTree>
    <p:extLst>
      <p:ext uri="{BB962C8B-B14F-4D97-AF65-F5344CB8AC3E}">
        <p14:creationId xmlns:p14="http://schemas.microsoft.com/office/powerpoint/2010/main" val="3065099856"/>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634" y="3603327"/>
            <a:ext cx="11523633" cy="5954742"/>
          </a:xfrm>
          <a:prstGeom prst="rect">
            <a:avLst/>
          </a:prstGeom>
        </p:spPr>
      </p:pic>
      <p:pic>
        <p:nvPicPr>
          <p:cNvPr id="5" name="Obraz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68047" y="3603327"/>
            <a:ext cx="11013055" cy="5954742"/>
          </a:xfrm>
          <a:prstGeom prst="rect">
            <a:avLst/>
          </a:prstGeom>
        </p:spPr>
      </p:pic>
      <p:pic>
        <p:nvPicPr>
          <p:cNvPr id="6" name="Obraz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633" y="9713635"/>
            <a:ext cx="21398815" cy="499915"/>
          </a:xfrm>
          <a:prstGeom prst="rect">
            <a:avLst/>
          </a:prstGeom>
        </p:spPr>
      </p:pic>
      <p:sp>
        <p:nvSpPr>
          <p:cNvPr id="7" name="pole tekstowe 6"/>
          <p:cNvSpPr txBox="1"/>
          <p:nvPr/>
        </p:nvSpPr>
        <p:spPr>
          <a:xfrm>
            <a:off x="1219200" y="10382853"/>
            <a:ext cx="11082066" cy="2318583"/>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3600" b="1" i="0" u="sng" strike="noStrike" cap="none" spc="0" normalizeH="0" baseline="0" dirty="0">
                <a:ln>
                  <a:noFill/>
                </a:ln>
                <a:solidFill>
                  <a:srgbClr val="57554B"/>
                </a:solidFill>
                <a:effectLst/>
                <a:uFillTx/>
                <a:sym typeface="Hoefler Text"/>
              </a:rPr>
              <a:t>Rok 2024</a:t>
            </a:r>
            <a:r>
              <a:rPr kumimoji="0" lang="pl-PL" sz="3600" b="1" i="0" u="none" strike="noStrike" cap="none" spc="0" normalizeH="0" baseline="0" dirty="0">
                <a:ln>
                  <a:noFill/>
                </a:ln>
                <a:solidFill>
                  <a:srgbClr val="57554B"/>
                </a:solidFill>
                <a:effectLst/>
                <a:uFillTx/>
                <a:sym typeface="Hoefler Text"/>
              </a:rPr>
              <a:t>:</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600" b="1" dirty="0">
                <a:solidFill>
                  <a:srgbClr val="FF0000"/>
                </a:solidFill>
              </a:rPr>
              <a:t>Zderzenia boczne – 7127 (+9,3%)</a:t>
            </a:r>
            <a:endParaRPr lang="pl-PL" sz="3600" b="1" dirty="0"/>
          </a:p>
          <a:p>
            <a:pPr marL="914400" marR="0" indent="-914400" algn="l" defTabSz="825500" rtl="0" fontAlgn="auto" latinLnBrk="0" hangingPunct="0">
              <a:lnSpc>
                <a:spcPct val="100000"/>
              </a:lnSpc>
              <a:spcBef>
                <a:spcPts val="0"/>
              </a:spcBef>
              <a:spcAft>
                <a:spcPts val="0"/>
              </a:spcAft>
              <a:buClrTx/>
              <a:buSzTx/>
              <a:buFontTx/>
              <a:buAutoNum type="arabicPeriod"/>
              <a:tabLst/>
            </a:pPr>
            <a:r>
              <a:rPr kumimoji="0" lang="pl-PL" sz="3600" b="1" i="0" u="none" strike="noStrike" cap="none" spc="0" normalizeH="0" baseline="0" dirty="0">
                <a:ln>
                  <a:noFill/>
                </a:ln>
                <a:solidFill>
                  <a:srgbClr val="57554B"/>
                </a:solidFill>
                <a:effectLst/>
                <a:uFillTx/>
                <a:sym typeface="Hoefler Text"/>
              </a:rPr>
              <a:t>Najechanie na pieszego – 4556 (-4,8%)</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600" b="1" dirty="0"/>
              <a:t>Zderzenia tylne – 2468 (+0,2%)</a:t>
            </a:r>
            <a:endParaRPr kumimoji="0" lang="pl-PL" sz="3600" b="1" i="0" u="none" strike="noStrike" cap="none" spc="0" normalizeH="0" baseline="0" dirty="0">
              <a:ln>
                <a:noFill/>
              </a:ln>
              <a:solidFill>
                <a:srgbClr val="57554B"/>
              </a:solidFill>
              <a:effectLst/>
              <a:uFillTx/>
              <a:sym typeface="Hoefler Text"/>
            </a:endParaRPr>
          </a:p>
        </p:txBody>
      </p:sp>
      <p:sp>
        <p:nvSpPr>
          <p:cNvPr id="8" name="pole tekstowe 7"/>
          <p:cNvSpPr txBox="1"/>
          <p:nvPr/>
        </p:nvSpPr>
        <p:spPr>
          <a:xfrm>
            <a:off x="12565811" y="9944468"/>
            <a:ext cx="10817525" cy="2872581"/>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pl-PL" sz="3600" b="1" u="sng" dirty="0"/>
              <a:t>Rok 2024</a:t>
            </a:r>
            <a:r>
              <a:rPr lang="pl-PL" sz="3600" b="1" dirty="0"/>
              <a:t>:</a:t>
            </a:r>
          </a:p>
          <a:p>
            <a:pPr marL="914400" marR="0" indent="-914400" algn="l" defTabSz="825500" rtl="0" fontAlgn="auto" latinLnBrk="0" hangingPunct="0">
              <a:lnSpc>
                <a:spcPct val="100000"/>
              </a:lnSpc>
              <a:spcBef>
                <a:spcPts val="0"/>
              </a:spcBef>
              <a:spcAft>
                <a:spcPts val="0"/>
              </a:spcAft>
              <a:buClrTx/>
              <a:buSzTx/>
              <a:buFontTx/>
              <a:buAutoNum type="arabicPeriod"/>
              <a:tabLst/>
            </a:pPr>
            <a:r>
              <a:rPr kumimoji="0" lang="pl-PL" sz="3600" b="1" i="0" u="none" strike="noStrike" cap="none" spc="0" normalizeH="0" dirty="0">
                <a:ln>
                  <a:noFill/>
                </a:ln>
                <a:solidFill>
                  <a:srgbClr val="57554B"/>
                </a:solidFill>
                <a:effectLst/>
                <a:uFillTx/>
                <a:sym typeface="Hoefler Text"/>
              </a:rPr>
              <a:t>Najechanie na pieszego – 421 (-5,8%)</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600" b="1" dirty="0"/>
              <a:t>Zderzenia czołowe – 369 (+2,5%)</a:t>
            </a:r>
          </a:p>
          <a:p>
            <a:pPr marL="914400" marR="0" indent="-914400" algn="l" defTabSz="825500" rtl="0" fontAlgn="auto" latinLnBrk="0" hangingPunct="0">
              <a:lnSpc>
                <a:spcPct val="100000"/>
              </a:lnSpc>
              <a:spcBef>
                <a:spcPts val="0"/>
              </a:spcBef>
              <a:spcAft>
                <a:spcPts val="0"/>
              </a:spcAft>
              <a:buClrTx/>
              <a:buSzTx/>
              <a:buFontTx/>
              <a:buAutoNum type="arabicPeriod"/>
              <a:tabLst/>
            </a:pPr>
            <a:r>
              <a:rPr kumimoji="0" lang="pl-PL" sz="3600" b="1" i="0" u="none" strike="noStrike" cap="none" spc="0" normalizeH="0" dirty="0">
                <a:ln>
                  <a:noFill/>
                </a:ln>
                <a:solidFill>
                  <a:srgbClr val="57554B"/>
                </a:solidFill>
                <a:effectLst/>
                <a:uFillTx/>
                <a:sym typeface="Hoefler Text"/>
              </a:rPr>
              <a:t>Zderzenia boczne – 349 (+1,7%)</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600" b="1" dirty="0"/>
              <a:t>Najechanie na drzewo – 294 (-3,9%)</a:t>
            </a:r>
            <a:endParaRPr kumimoji="0" lang="pl-PL" sz="3600" b="0" i="0" u="none" strike="noStrike" cap="none" spc="0" normalizeH="0" baseline="0" dirty="0">
              <a:ln>
                <a:noFill/>
              </a:ln>
              <a:solidFill>
                <a:srgbClr val="57554B"/>
              </a:solidFill>
              <a:effectLst/>
              <a:uFillTx/>
              <a:latin typeface="Hoefler Text"/>
              <a:ea typeface="Hoefler Text"/>
              <a:cs typeface="Hoefler Text"/>
              <a:sym typeface="Hoefler Text"/>
            </a:endParaRPr>
          </a:p>
        </p:txBody>
      </p:sp>
      <p:sp>
        <p:nvSpPr>
          <p:cNvPr id="2" name="pole tekstowe 1">
            <a:extLst>
              <a:ext uri="{FF2B5EF4-FFF2-40B4-BE49-F238E27FC236}">
                <a16:creationId xmlns:a16="http://schemas.microsoft.com/office/drawing/2014/main" id="{65146144-59A8-6FBF-052A-A6AE87C59839}"/>
              </a:ext>
            </a:extLst>
          </p:cNvPr>
          <p:cNvSpPr txBox="1"/>
          <p:nvPr/>
        </p:nvSpPr>
        <p:spPr>
          <a:xfrm>
            <a:off x="5860211" y="107246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197152955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par>
                                <p:cTn id="9" presetID="1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rostokąt 7"/>
          <p:cNvSpPr/>
          <p:nvPr/>
        </p:nvSpPr>
        <p:spPr>
          <a:xfrm>
            <a:off x="3099758" y="11339311"/>
            <a:ext cx="11533927" cy="369332"/>
          </a:xfrm>
          <a:prstGeom prst="rect">
            <a:avLst/>
          </a:prstGeom>
        </p:spPr>
        <p:txBody>
          <a:bodyPr wrap="none">
            <a:spAutoFit/>
          </a:bodyPr>
          <a:lstStyle/>
          <a:p>
            <a:r>
              <a:rPr lang="pl-PL" sz="1800" dirty="0"/>
              <a:t>https://demagog.org.pl/wypowiedzi/jaka-szanse-na-przezycie-ma-pieszy-potracony-przez-auto-jadace-30-km-h/</a:t>
            </a:r>
          </a:p>
        </p:txBody>
      </p:sp>
      <p:sp>
        <p:nvSpPr>
          <p:cNvPr id="2" name="pole tekstowe 1">
            <a:extLst>
              <a:ext uri="{FF2B5EF4-FFF2-40B4-BE49-F238E27FC236}">
                <a16:creationId xmlns:a16="http://schemas.microsoft.com/office/drawing/2014/main" id="{6F2DAB6A-1A73-495A-BDD6-16EFD1BC320F}"/>
              </a:ext>
            </a:extLst>
          </p:cNvPr>
          <p:cNvSpPr txBox="1"/>
          <p:nvPr/>
        </p:nvSpPr>
        <p:spPr>
          <a:xfrm>
            <a:off x="5860211" y="1133642"/>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pic>
        <p:nvPicPr>
          <p:cNvPr id="7" name="Obraz 6"/>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5300912" y="3938550"/>
            <a:ext cx="6062429" cy="7020000"/>
          </a:xfrm>
          <a:prstGeom prst="rect">
            <a:avLst/>
          </a:prstGeom>
        </p:spPr>
      </p:pic>
      <p:pic>
        <p:nvPicPr>
          <p:cNvPr id="3" name="Obraz 2">
            <a:extLst>
              <a:ext uri="{FF2B5EF4-FFF2-40B4-BE49-F238E27FC236}">
                <a16:creationId xmlns:a16="http://schemas.microsoft.com/office/drawing/2014/main" id="{34D82909-02FF-7292-4BA2-64E65A2FF35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663989" y="3938550"/>
            <a:ext cx="6124696" cy="7020000"/>
          </a:xfrm>
          <a:prstGeom prst="rect">
            <a:avLst/>
          </a:prstGeom>
        </p:spPr>
      </p:pic>
      <p:pic>
        <p:nvPicPr>
          <p:cNvPr id="4" name="Obraz 3">
            <a:extLst>
              <a:ext uri="{FF2B5EF4-FFF2-40B4-BE49-F238E27FC236}">
                <a16:creationId xmlns:a16="http://schemas.microsoft.com/office/drawing/2014/main" id="{5C10EE51-8357-BF8B-AD5B-399D683EFAF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99448" y="3938550"/>
            <a:ext cx="5952314" cy="7020000"/>
          </a:xfrm>
          <a:prstGeom prst="rect">
            <a:avLst/>
          </a:prstGeom>
        </p:spPr>
      </p:pic>
    </p:spTree>
    <p:extLst>
      <p:ext uri="{BB962C8B-B14F-4D97-AF65-F5344CB8AC3E}">
        <p14:creationId xmlns:p14="http://schemas.microsoft.com/office/powerpoint/2010/main" val="1798040166"/>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2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958" y="3623096"/>
            <a:ext cx="11258730" cy="6228270"/>
          </a:xfrm>
          <a:prstGeom prst="rect">
            <a:avLst/>
          </a:prstGeom>
        </p:spPr>
      </p:pic>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57494" y="3623096"/>
            <a:ext cx="11427125" cy="6228270"/>
          </a:xfrm>
          <a:prstGeom prst="rect">
            <a:avLst/>
          </a:prstGeom>
        </p:spPr>
      </p:pic>
      <p:pic>
        <p:nvPicPr>
          <p:cNvPr id="6" name="Obraz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958" y="9851366"/>
            <a:ext cx="21398815" cy="499915"/>
          </a:xfrm>
          <a:prstGeom prst="rect">
            <a:avLst/>
          </a:prstGeom>
        </p:spPr>
      </p:pic>
      <p:sp>
        <p:nvSpPr>
          <p:cNvPr id="7" name="pole tekstowe 6"/>
          <p:cNvSpPr txBox="1"/>
          <p:nvPr/>
        </p:nvSpPr>
        <p:spPr>
          <a:xfrm>
            <a:off x="1081178" y="10509996"/>
            <a:ext cx="11076316" cy="2072362"/>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3200" b="1" i="0" u="sng" strike="noStrike" cap="none" spc="0" normalizeH="0" baseline="0" dirty="0">
                <a:ln>
                  <a:noFill/>
                </a:ln>
                <a:solidFill>
                  <a:srgbClr val="57554B"/>
                </a:solidFill>
                <a:effectLst/>
                <a:uFillTx/>
                <a:sym typeface="Hoefler Text"/>
              </a:rPr>
              <a:t>Rok 2024</a:t>
            </a:r>
            <a:r>
              <a:rPr kumimoji="0" lang="pl-PL" sz="3200" b="1" i="0" u="none" strike="noStrike" cap="none" spc="0" normalizeH="0" baseline="0" dirty="0">
                <a:ln>
                  <a:noFill/>
                </a:ln>
                <a:solidFill>
                  <a:srgbClr val="57554B"/>
                </a:solidFill>
                <a:effectLst/>
                <a:uFillTx/>
                <a:sym typeface="Hoefler Text"/>
              </a:rPr>
              <a:t>:</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200" b="1" dirty="0">
                <a:solidFill>
                  <a:srgbClr val="FF0000"/>
                </a:solidFill>
              </a:rPr>
              <a:t>Nieustąpienie pierwszeństwa – 5169 (+13%)</a:t>
            </a:r>
            <a:r>
              <a:rPr lang="pl-PL" sz="3200" b="1" dirty="0"/>
              <a:t>;</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200" b="1" dirty="0"/>
              <a:t>Prędkość – 4269 (+1,3%)</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200" b="1" dirty="0"/>
              <a:t>Nieprawidłowe zachowanie wobec pieszego – 2886 (-5,5%)</a:t>
            </a:r>
          </a:p>
        </p:txBody>
      </p:sp>
      <p:sp>
        <p:nvSpPr>
          <p:cNvPr id="8" name="pole tekstowe 7"/>
          <p:cNvSpPr txBox="1"/>
          <p:nvPr/>
        </p:nvSpPr>
        <p:spPr>
          <a:xfrm>
            <a:off x="13267984" y="10351281"/>
            <a:ext cx="9206144" cy="2564805"/>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3200" b="1" i="0" u="sng" strike="noStrike" cap="none" spc="0" normalizeH="0" baseline="0" dirty="0">
                <a:ln>
                  <a:noFill/>
                </a:ln>
                <a:solidFill>
                  <a:srgbClr val="57554B"/>
                </a:solidFill>
                <a:effectLst/>
                <a:uFillTx/>
                <a:sym typeface="Hoefler Text"/>
              </a:rPr>
              <a:t>Rok 2024</a:t>
            </a:r>
            <a:r>
              <a:rPr kumimoji="0" lang="pl-PL" sz="3200" b="1" i="0" u="none" strike="noStrike" cap="none" spc="0" normalizeH="0" baseline="0" dirty="0">
                <a:ln>
                  <a:noFill/>
                </a:ln>
                <a:solidFill>
                  <a:srgbClr val="57554B"/>
                </a:solidFill>
                <a:effectLst/>
                <a:uFillTx/>
                <a:sym typeface="Hoefler Text"/>
              </a:rPr>
              <a:t>:</a:t>
            </a:r>
            <a:endParaRPr lang="pl-PL" sz="3200" b="1" dirty="0"/>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200" b="1" dirty="0"/>
              <a:t>Prędkość – 638 (-3,6%)</a:t>
            </a:r>
          </a:p>
          <a:p>
            <a:pPr marL="914400" marR="0" indent="-914400" algn="l" defTabSz="825500" rtl="0" fontAlgn="auto" latinLnBrk="0" hangingPunct="0">
              <a:lnSpc>
                <a:spcPct val="100000"/>
              </a:lnSpc>
              <a:spcBef>
                <a:spcPts val="0"/>
              </a:spcBef>
              <a:spcAft>
                <a:spcPts val="0"/>
              </a:spcAft>
              <a:buClrTx/>
              <a:buSzTx/>
              <a:buFontTx/>
              <a:buAutoNum type="arabicPeriod"/>
              <a:tabLst/>
            </a:pPr>
            <a:r>
              <a:rPr kumimoji="0" lang="pl-PL" sz="3200" b="1" i="0" u="none" strike="noStrike" cap="none" spc="0" normalizeH="0" baseline="0" dirty="0">
                <a:ln>
                  <a:noFill/>
                </a:ln>
                <a:solidFill>
                  <a:srgbClr val="57554B"/>
                </a:solidFill>
                <a:effectLst/>
                <a:uFillTx/>
                <a:sym typeface="Hoefler Text"/>
              </a:rPr>
              <a:t>Nieustąpienie pierwszeństwa – 230 (+3,1%)</a:t>
            </a:r>
          </a:p>
          <a:p>
            <a:pPr marL="914400" marR="0" indent="-914400" algn="l" defTabSz="825500" rtl="0" fontAlgn="auto" latinLnBrk="0" hangingPunct="0">
              <a:lnSpc>
                <a:spcPct val="100000"/>
              </a:lnSpc>
              <a:spcBef>
                <a:spcPts val="0"/>
              </a:spcBef>
              <a:spcAft>
                <a:spcPts val="0"/>
              </a:spcAft>
              <a:buClrTx/>
              <a:buSzTx/>
              <a:buFontTx/>
              <a:buAutoNum type="arabicPeriod"/>
              <a:tabLst/>
            </a:pPr>
            <a:r>
              <a:rPr lang="pl-PL" sz="3200" b="1" dirty="0"/>
              <a:t>Piesi – 135 (-4,3%)</a:t>
            </a:r>
          </a:p>
          <a:p>
            <a:pPr marL="914400" marR="0" indent="-914400" algn="l" defTabSz="825500" rtl="0" fontAlgn="auto" latinLnBrk="0" hangingPunct="0">
              <a:lnSpc>
                <a:spcPct val="100000"/>
              </a:lnSpc>
              <a:spcBef>
                <a:spcPts val="0"/>
              </a:spcBef>
              <a:spcAft>
                <a:spcPts val="0"/>
              </a:spcAft>
              <a:buClrTx/>
              <a:buSzTx/>
              <a:buFontTx/>
              <a:buAutoNum type="arabicPeriod"/>
              <a:tabLst/>
            </a:pPr>
            <a:r>
              <a:rPr kumimoji="0" lang="pl-PL" sz="3200" b="1" i="0" u="none" strike="noStrike" cap="none" spc="0" normalizeH="0" baseline="0" dirty="0">
                <a:ln>
                  <a:noFill/>
                </a:ln>
                <a:solidFill>
                  <a:srgbClr val="FF0000"/>
                </a:solidFill>
                <a:effectLst/>
                <a:uFillTx/>
                <a:sym typeface="Hoefler Text"/>
              </a:rPr>
              <a:t>Nieprawidłowe</a:t>
            </a:r>
            <a:r>
              <a:rPr kumimoji="0" lang="pl-PL" sz="3200" b="1" i="0" u="none" strike="noStrike" cap="none" spc="0" normalizeH="0" dirty="0">
                <a:ln>
                  <a:noFill/>
                </a:ln>
                <a:solidFill>
                  <a:srgbClr val="FF0000"/>
                </a:solidFill>
                <a:effectLst/>
                <a:uFillTx/>
                <a:sym typeface="Hoefler Text"/>
              </a:rPr>
              <a:t> wyprzedzanie – 121 (-11%)</a:t>
            </a:r>
            <a:endParaRPr kumimoji="0" lang="pl-PL" sz="3200" b="1" i="0" u="none" strike="noStrike" cap="none" spc="0" normalizeH="0" baseline="0" dirty="0">
              <a:ln>
                <a:noFill/>
              </a:ln>
              <a:solidFill>
                <a:srgbClr val="FF0000"/>
              </a:solidFill>
              <a:effectLst/>
              <a:uFillTx/>
              <a:sym typeface="Hoefler Text"/>
            </a:endParaRPr>
          </a:p>
        </p:txBody>
      </p:sp>
      <p:sp>
        <p:nvSpPr>
          <p:cNvPr id="2" name="pole tekstowe 1">
            <a:extLst>
              <a:ext uri="{FF2B5EF4-FFF2-40B4-BE49-F238E27FC236}">
                <a16:creationId xmlns:a16="http://schemas.microsoft.com/office/drawing/2014/main" id="{80E56444-74FD-4F6B-6324-A3167B01F01E}"/>
              </a:ext>
            </a:extLst>
          </p:cNvPr>
          <p:cNvSpPr txBox="1"/>
          <p:nvPr/>
        </p:nvSpPr>
        <p:spPr>
          <a:xfrm>
            <a:off x="5860211" y="1133642"/>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4020415946"/>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par>
                                <p:cTn id="9" presetID="1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898" y="3669240"/>
            <a:ext cx="11107228" cy="5710687"/>
          </a:xfrm>
          <a:prstGeom prst="rect">
            <a:avLst/>
          </a:prstGeom>
        </p:spPr>
      </p:pic>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66762" y="3657600"/>
            <a:ext cx="11214340" cy="5710687"/>
          </a:xfrm>
          <a:prstGeom prst="rect">
            <a:avLst/>
          </a:prstGeom>
        </p:spPr>
      </p:pic>
      <p:pic>
        <p:nvPicPr>
          <p:cNvPr id="6" name="Obraz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456" y="9379927"/>
            <a:ext cx="21404911" cy="499915"/>
          </a:xfrm>
          <a:prstGeom prst="rect">
            <a:avLst/>
          </a:prstGeom>
        </p:spPr>
      </p:pic>
      <p:sp>
        <p:nvSpPr>
          <p:cNvPr id="7" name="pole tekstowe 6"/>
          <p:cNvSpPr txBox="1"/>
          <p:nvPr/>
        </p:nvSpPr>
        <p:spPr>
          <a:xfrm>
            <a:off x="1949929" y="10273050"/>
            <a:ext cx="9013166" cy="2072362"/>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3200" b="1" i="0" u="sng" strike="noStrike" cap="none" spc="0" normalizeH="0" baseline="0" dirty="0">
                <a:ln>
                  <a:noFill/>
                </a:ln>
                <a:solidFill>
                  <a:srgbClr val="57554B"/>
                </a:solidFill>
                <a:effectLst/>
                <a:uFillTx/>
                <a:sym typeface="Hoefler Text"/>
              </a:rPr>
              <a:t>Rok 2024</a:t>
            </a:r>
            <a:r>
              <a:rPr kumimoji="0" lang="pl-PL" sz="3200" b="1" i="0" u="none" strike="noStrike" cap="none" spc="0" normalizeH="0" baseline="0" dirty="0">
                <a:ln>
                  <a:noFill/>
                </a:ln>
                <a:solidFill>
                  <a:srgbClr val="57554B"/>
                </a:solidFill>
                <a:effectLst/>
                <a:uFillTx/>
                <a:sym typeface="Hoefler Text"/>
              </a:rPr>
              <a:t>:</a:t>
            </a:r>
          </a:p>
          <a:p>
            <a:pPr marL="0" marR="0" indent="0" algn="l" defTabSz="825500" rtl="0" fontAlgn="auto" latinLnBrk="0" hangingPunct="0">
              <a:lnSpc>
                <a:spcPct val="100000"/>
              </a:lnSpc>
              <a:spcBef>
                <a:spcPts val="0"/>
              </a:spcBef>
              <a:spcAft>
                <a:spcPts val="0"/>
              </a:spcAft>
              <a:buClrTx/>
              <a:buSzTx/>
              <a:buFontTx/>
              <a:buNone/>
              <a:tabLst/>
            </a:pPr>
            <a:r>
              <a:rPr lang="pl-PL" sz="3200" b="1" u="sng" dirty="0"/>
              <a:t>Ofiary śmiertelne</a:t>
            </a:r>
            <a:r>
              <a:rPr lang="pl-PL" sz="3200" b="1" dirty="0"/>
              <a:t>:</a:t>
            </a:r>
          </a:p>
          <a:p>
            <a:pPr marL="533400" marR="0" indent="-533400" algn="l" defTabSz="825500" rtl="0" fontAlgn="auto" latinLnBrk="0" hangingPunct="0">
              <a:lnSpc>
                <a:spcPct val="100000"/>
              </a:lnSpc>
              <a:spcBef>
                <a:spcPts val="0"/>
              </a:spcBef>
              <a:spcAft>
                <a:spcPts val="0"/>
              </a:spcAft>
              <a:buClrTx/>
              <a:buSzTx/>
              <a:buFontTx/>
              <a:buAutoNum type="arabicPeriod"/>
              <a:tabLst/>
            </a:pPr>
            <a:r>
              <a:rPr lang="pl-PL" sz="3200" b="1" dirty="0"/>
              <a:t>Poza obszarem zabudowanym – 1201 (+3,4%)</a:t>
            </a:r>
          </a:p>
          <a:p>
            <a:pPr marL="533400" marR="0" indent="-533400" algn="l" defTabSz="825500" rtl="0" fontAlgn="auto" latinLnBrk="0" hangingPunct="0">
              <a:lnSpc>
                <a:spcPct val="100000"/>
              </a:lnSpc>
              <a:spcBef>
                <a:spcPts val="0"/>
              </a:spcBef>
              <a:spcAft>
                <a:spcPts val="0"/>
              </a:spcAft>
              <a:buClrTx/>
              <a:buSzTx/>
              <a:buFontTx/>
              <a:buAutoNum type="arabicPeriod"/>
              <a:tabLst/>
            </a:pPr>
            <a:r>
              <a:rPr kumimoji="0" lang="pl-PL" sz="3200" b="1" i="0" u="none" strike="noStrike" cap="none" spc="0" normalizeH="0" baseline="0" dirty="0">
                <a:ln>
                  <a:noFill/>
                </a:ln>
                <a:solidFill>
                  <a:srgbClr val="57554B"/>
                </a:solidFill>
                <a:effectLst/>
                <a:uFillTx/>
                <a:sym typeface="Hoefler Text"/>
              </a:rPr>
              <a:t>Obszar zabudowany – 695 (-4,9%)</a:t>
            </a:r>
          </a:p>
        </p:txBody>
      </p:sp>
      <p:sp>
        <p:nvSpPr>
          <p:cNvPr id="8" name="pole tekstowe 7"/>
          <p:cNvSpPr txBox="1"/>
          <p:nvPr/>
        </p:nvSpPr>
        <p:spPr>
          <a:xfrm>
            <a:off x="12805913" y="10273050"/>
            <a:ext cx="10136038" cy="1579920"/>
          </a:xfrm>
          <a:prstGeom prst="rect">
            <a:avLst/>
          </a:prstGeom>
          <a:noFill/>
          <a:ln w="285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3200" b="1" i="0" u="sng" strike="noStrike" cap="none" spc="0" normalizeH="0" baseline="0" dirty="0">
                <a:ln>
                  <a:noFill/>
                </a:ln>
                <a:solidFill>
                  <a:srgbClr val="57554B"/>
                </a:solidFill>
                <a:effectLst/>
                <a:uFillTx/>
                <a:sym typeface="Hoefler Text"/>
              </a:rPr>
              <a:t>Rok 2024</a:t>
            </a:r>
            <a:r>
              <a:rPr kumimoji="0" lang="pl-PL" sz="3200" b="1" i="0" u="none" strike="noStrike" cap="none" spc="0" normalizeH="0" baseline="0" dirty="0">
                <a:ln>
                  <a:noFill/>
                </a:ln>
                <a:solidFill>
                  <a:srgbClr val="57554B"/>
                </a:solidFill>
                <a:effectLst/>
                <a:uFillTx/>
                <a:sym typeface="Hoefler Text"/>
              </a:rPr>
              <a:t>:</a:t>
            </a:r>
          </a:p>
          <a:p>
            <a:pPr marL="533400" marR="0" indent="-533400" algn="l" defTabSz="825500" rtl="0" fontAlgn="auto" latinLnBrk="0" hangingPunct="0">
              <a:lnSpc>
                <a:spcPct val="100000"/>
              </a:lnSpc>
              <a:spcBef>
                <a:spcPts val="0"/>
              </a:spcBef>
              <a:spcAft>
                <a:spcPts val="0"/>
              </a:spcAft>
              <a:buClrTx/>
              <a:buSzTx/>
              <a:buFontTx/>
              <a:buAutoNum type="arabicPeriod"/>
              <a:tabLst/>
            </a:pPr>
            <a:r>
              <a:rPr lang="pl-PL" sz="3200" b="1" dirty="0"/>
              <a:t>Dwukierunkowa, jednojezdniowa – 17104 (+2,5%)</a:t>
            </a:r>
          </a:p>
          <a:p>
            <a:pPr marL="533400" marR="0" indent="-533400" algn="l" defTabSz="825500" rtl="0" fontAlgn="auto" latinLnBrk="0" hangingPunct="0">
              <a:lnSpc>
                <a:spcPct val="100000"/>
              </a:lnSpc>
              <a:spcBef>
                <a:spcPts val="0"/>
              </a:spcBef>
              <a:spcAft>
                <a:spcPts val="0"/>
              </a:spcAft>
              <a:buClrTx/>
              <a:buSzTx/>
              <a:buFontTx/>
              <a:buAutoNum type="arabicPeriod"/>
              <a:tabLst/>
            </a:pPr>
            <a:r>
              <a:rPr kumimoji="0" lang="pl-PL" sz="3200" b="1" i="0" u="none" strike="noStrike" cap="none" spc="0" normalizeH="0" baseline="0" dirty="0">
                <a:ln>
                  <a:noFill/>
                </a:ln>
                <a:solidFill>
                  <a:srgbClr val="57554B"/>
                </a:solidFill>
                <a:effectLst/>
                <a:uFillTx/>
                <a:sym typeface="Hoefler Text"/>
              </a:rPr>
              <a:t>O dwóch jezdniach jednokierunkowych –</a:t>
            </a:r>
            <a:r>
              <a:rPr kumimoji="0" lang="pl-PL" sz="3200" b="1" i="0" u="none" strike="noStrike" cap="none" spc="0" normalizeH="0" dirty="0">
                <a:ln>
                  <a:noFill/>
                </a:ln>
                <a:solidFill>
                  <a:srgbClr val="57554B"/>
                </a:solidFill>
                <a:effectLst/>
                <a:uFillTx/>
                <a:sym typeface="Hoefler Text"/>
              </a:rPr>
              <a:t> 2837 (+6,7%)</a:t>
            </a:r>
            <a:endParaRPr kumimoji="0" lang="pl-PL" sz="3200" b="1" i="0" u="none" strike="noStrike" cap="none" spc="0" normalizeH="0" baseline="0" dirty="0">
              <a:ln>
                <a:noFill/>
              </a:ln>
              <a:solidFill>
                <a:srgbClr val="57554B"/>
              </a:solidFill>
              <a:effectLst/>
              <a:uFillTx/>
              <a:sym typeface="Hoefler Text"/>
            </a:endParaRPr>
          </a:p>
        </p:txBody>
      </p:sp>
      <p:sp>
        <p:nvSpPr>
          <p:cNvPr id="2" name="pole tekstowe 1">
            <a:extLst>
              <a:ext uri="{FF2B5EF4-FFF2-40B4-BE49-F238E27FC236}">
                <a16:creationId xmlns:a16="http://schemas.microsoft.com/office/drawing/2014/main" id="{5610C65E-6F0B-62D5-E332-A393B94DFDBF}"/>
              </a:ext>
            </a:extLst>
          </p:cNvPr>
          <p:cNvSpPr txBox="1"/>
          <p:nvPr/>
        </p:nvSpPr>
        <p:spPr>
          <a:xfrm>
            <a:off x="5860211" y="1174282"/>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387630382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par>
                                <p:cTn id="9" presetID="1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735" y="3623094"/>
            <a:ext cx="9482227" cy="8591911"/>
          </a:xfrm>
          <a:prstGeom prst="rect">
            <a:avLst/>
          </a:prstGeom>
        </p:spPr>
      </p:pic>
      <p:sp>
        <p:nvSpPr>
          <p:cNvPr id="5" name="pole tekstowe 4"/>
          <p:cNvSpPr txBox="1"/>
          <p:nvPr/>
        </p:nvSpPr>
        <p:spPr>
          <a:xfrm>
            <a:off x="955735" y="12339512"/>
            <a:ext cx="10662249"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pl-PL" sz="1400" dirty="0"/>
              <a:t>https://statystyka.policja.pl/st/ruch-drogowy/76562,Wypadki-drogowe-raporty-roczne.html</a:t>
            </a:r>
            <a:endParaRPr kumimoji="0" lang="pl-PL" sz="1400" b="0" i="0" u="none" strike="noStrike" cap="none" spc="0" normalizeH="0" baseline="0" dirty="0">
              <a:ln>
                <a:noFill/>
              </a:ln>
              <a:solidFill>
                <a:srgbClr val="57554B"/>
              </a:solidFill>
              <a:effectLst/>
              <a:uFillTx/>
              <a:sym typeface="Hoefler Text"/>
            </a:endParaRPr>
          </a:p>
        </p:txBody>
      </p:sp>
      <p:pic>
        <p:nvPicPr>
          <p:cNvPr id="7" name="Obraz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7984" y="12383712"/>
            <a:ext cx="22847862" cy="432854"/>
          </a:xfrm>
          <a:prstGeom prst="rect">
            <a:avLst/>
          </a:prstGeom>
        </p:spPr>
      </p:pic>
      <p:sp>
        <p:nvSpPr>
          <p:cNvPr id="2" name="pole tekstowe 1">
            <a:extLst>
              <a:ext uri="{FF2B5EF4-FFF2-40B4-BE49-F238E27FC236}">
                <a16:creationId xmlns:a16="http://schemas.microsoft.com/office/drawing/2014/main" id="{600630BC-E760-684F-7315-7883C82540A0}"/>
              </a:ext>
            </a:extLst>
          </p:cNvPr>
          <p:cNvSpPr txBox="1"/>
          <p:nvPr/>
        </p:nvSpPr>
        <p:spPr>
          <a:xfrm>
            <a:off x="5860211" y="1133642"/>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graphicFrame>
        <p:nvGraphicFramePr>
          <p:cNvPr id="9" name="Wykres 8">
            <a:extLst>
              <a:ext uri="{FF2B5EF4-FFF2-40B4-BE49-F238E27FC236}">
                <a16:creationId xmlns:a16="http://schemas.microsoft.com/office/drawing/2014/main" id="{4176CAAB-A21E-A379-081E-2CDBF3C8D05A}"/>
              </a:ext>
            </a:extLst>
          </p:cNvPr>
          <p:cNvGraphicFramePr/>
          <p:nvPr>
            <p:extLst>
              <p:ext uri="{D42A27DB-BD31-4B8C-83A1-F6EECF244321}">
                <p14:modId xmlns:p14="http://schemas.microsoft.com/office/powerpoint/2010/main" val="921414677"/>
              </p:ext>
            </p:extLst>
          </p:nvPr>
        </p:nvGraphicFramePr>
        <p:xfrm>
          <a:off x="10837772" y="3623094"/>
          <a:ext cx="12663576" cy="86535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01977073"/>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500"/>
                                  </p:stCondLst>
                                  <p:childTnLst>
                                    <p:set>
                                      <p:cBhvr>
                                        <p:cTn id="6" dur="1" fill="hold">
                                          <p:stCondLst>
                                            <p:cond delay="0"/>
                                          </p:stCondLst>
                                        </p:cTn>
                                        <p:tgtEl>
                                          <p:spTgt spid="9">
                                            <p:graphicEl>
                                              <a:chart seriesIdx="0" categoryIdx="-4" bldStep="series"/>
                                            </p:graphicEl>
                                          </p:spTgt>
                                        </p:tgtEl>
                                        <p:attrNameLst>
                                          <p:attrName>style.visibility</p:attrName>
                                        </p:attrNameLst>
                                      </p:cBhvr>
                                      <p:to>
                                        <p:strVal val="visible"/>
                                      </p:to>
                                    </p:set>
                                    <p:anim calcmode="lin" valueType="num">
                                      <p:cBhvr additive="base">
                                        <p:cTn id="7" dur="1000"/>
                                        <p:tgtEl>
                                          <p:spTgt spid="9">
                                            <p:graphicEl>
                                              <a:chart seriesIdx="0" categoryIdx="-4" bldStep="series"/>
                                            </p:graphicEl>
                                          </p:spTgt>
                                        </p:tgtEl>
                                        <p:attrNameLst>
                                          <p:attrName>ppt_y</p:attrName>
                                        </p:attrNameLst>
                                      </p:cBhvr>
                                      <p:tavLst>
                                        <p:tav tm="0">
                                          <p:val>
                                            <p:strVal val="#ppt_y+#ppt_h*1.125000"/>
                                          </p:val>
                                        </p:tav>
                                        <p:tav tm="100000">
                                          <p:val>
                                            <p:strVal val="#ppt_y"/>
                                          </p:val>
                                        </p:tav>
                                      </p:tavLst>
                                    </p:anim>
                                    <p:animEffect transition="in" filter="wipe(up)">
                                      <p:cBhvr>
                                        <p:cTn id="8" dur="1000"/>
                                        <p:tgtEl>
                                          <p:spTgt spid="9">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series" animBg="0"/>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6408027" y="2458049"/>
            <a:ext cx="11714672"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000" b="1" i="0" u="none" strike="noStrike" cap="none" spc="0" normalizeH="0" baseline="0" dirty="0">
                <a:ln>
                  <a:noFill/>
                </a:ln>
                <a:solidFill>
                  <a:srgbClr val="FF0000"/>
                </a:solidFill>
                <a:effectLst/>
                <a:uFillTx/>
                <a:latin typeface="Hoefler Text"/>
                <a:ea typeface="Hoefler Text"/>
                <a:cs typeface="Hoefler Text"/>
                <a:sym typeface="Hoefler Text"/>
              </a:rPr>
              <a:t>LEGISLACJA</a:t>
            </a:r>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619" y="3554082"/>
            <a:ext cx="16062385" cy="8833449"/>
          </a:xfrm>
          <a:prstGeom prst="rect">
            <a:avLst/>
          </a:prstGeom>
        </p:spPr>
      </p:pic>
      <p:sp>
        <p:nvSpPr>
          <p:cNvPr id="6" name="pole tekstowe 5"/>
          <p:cNvSpPr txBox="1"/>
          <p:nvPr/>
        </p:nvSpPr>
        <p:spPr>
          <a:xfrm>
            <a:off x="724619" y="12435734"/>
            <a:ext cx="19167894"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1400" b="0" i="1" u="sng" strike="noStrike" cap="none" spc="0" normalizeH="0" baseline="0" dirty="0">
                <a:ln>
                  <a:noFill/>
                </a:ln>
                <a:solidFill>
                  <a:srgbClr val="57554B"/>
                </a:solidFill>
                <a:effectLst/>
                <a:uFillTx/>
                <a:latin typeface="Hoefler Text"/>
                <a:ea typeface="Hoefler Text"/>
                <a:cs typeface="Hoefler Text"/>
                <a:sym typeface="Hoefler Text"/>
              </a:rPr>
              <a:t>Źródło</a:t>
            </a:r>
            <a:r>
              <a:rPr kumimoji="0" lang="pl-PL" sz="1400" b="0" i="0" u="none" strike="noStrike" cap="none" spc="0" normalizeH="0" baseline="0" dirty="0">
                <a:ln>
                  <a:noFill/>
                </a:ln>
                <a:solidFill>
                  <a:srgbClr val="57554B"/>
                </a:solidFill>
                <a:effectLst/>
                <a:uFillTx/>
                <a:latin typeface="Hoefler Text"/>
                <a:ea typeface="Hoefler Text"/>
                <a:cs typeface="Hoefler Text"/>
                <a:sym typeface="Hoefler Text"/>
              </a:rPr>
              <a:t>: Politechnika Gdańska</a:t>
            </a:r>
          </a:p>
        </p:txBody>
      </p:sp>
      <p:sp>
        <p:nvSpPr>
          <p:cNvPr id="7" name="pole tekstowe 6"/>
          <p:cNvSpPr txBox="1"/>
          <p:nvPr/>
        </p:nvSpPr>
        <p:spPr>
          <a:xfrm>
            <a:off x="16946880" y="3720766"/>
            <a:ext cx="6672245" cy="86433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1800"/>
              </a:spcAft>
              <a:buClrTx/>
              <a:buSzTx/>
              <a:buFontTx/>
              <a:buNone/>
              <a:tabLst/>
            </a:pPr>
            <a:r>
              <a:rPr kumimoji="0" lang="pl-PL" sz="3200" b="1" i="0" u="sng" strike="noStrike" cap="none" spc="0" normalizeH="0" baseline="0" dirty="0">
                <a:ln>
                  <a:noFill/>
                </a:ln>
                <a:solidFill>
                  <a:srgbClr val="57554B"/>
                </a:solidFill>
                <a:effectLst/>
                <a:uFillTx/>
                <a:sym typeface="Hoefler Text"/>
              </a:rPr>
              <a:t>W ostatnim czasie,</a:t>
            </a:r>
            <a:r>
              <a:rPr kumimoji="0" lang="pl-PL" sz="3200" b="1" i="0" u="sng" strike="noStrike" cap="none" spc="0" normalizeH="0" dirty="0">
                <a:ln>
                  <a:noFill/>
                </a:ln>
                <a:solidFill>
                  <a:srgbClr val="57554B"/>
                </a:solidFill>
                <a:effectLst/>
                <a:uFillTx/>
                <a:sym typeface="Hoefler Text"/>
              </a:rPr>
              <a:t> m.in.</a:t>
            </a:r>
            <a:r>
              <a:rPr kumimoji="0" lang="pl-PL" sz="3200" b="0" i="0" u="none" strike="noStrike" cap="none" spc="0" normalizeH="0" dirty="0">
                <a:ln>
                  <a:noFill/>
                </a:ln>
                <a:solidFill>
                  <a:srgbClr val="57554B"/>
                </a:solidFill>
                <a:effectLst/>
                <a:uFillTx/>
                <a:sym typeface="Hoefler Text"/>
              </a:rPr>
              <a:t>:</a:t>
            </a:r>
          </a:p>
          <a:p>
            <a:pPr marL="528638" marR="0" indent="-528638" algn="l" defTabSz="825500" rtl="0" fontAlgn="auto" latinLnBrk="0" hangingPunct="0">
              <a:lnSpc>
                <a:spcPct val="100000"/>
              </a:lnSpc>
              <a:spcBef>
                <a:spcPts val="0"/>
              </a:spcBef>
              <a:spcAft>
                <a:spcPts val="1800"/>
              </a:spcAft>
              <a:buClrTx/>
              <a:buSzTx/>
              <a:buFontTx/>
              <a:buAutoNum type="arabicPeriod"/>
              <a:tabLst/>
            </a:pPr>
            <a:r>
              <a:rPr lang="pl-PL" sz="3200" b="1" baseline="0" dirty="0">
                <a:solidFill>
                  <a:schemeClr val="bg1">
                    <a:lumMod val="75000"/>
                    <a:lumOff val="25000"/>
                  </a:schemeClr>
                </a:solidFill>
              </a:rPr>
              <a:t>20 maja 2021</a:t>
            </a:r>
            <a:r>
              <a:rPr lang="pl-PL" sz="3200" baseline="0" dirty="0"/>
              <a:t> – hulajnogi elektryczne, UTO, urządzenia wspomagające ruch</a:t>
            </a:r>
          </a:p>
          <a:p>
            <a:pPr marL="528638" marR="0" indent="-528638" algn="l" defTabSz="825500" rtl="0" fontAlgn="auto" latinLnBrk="0" hangingPunct="0">
              <a:lnSpc>
                <a:spcPct val="100000"/>
              </a:lnSpc>
              <a:spcBef>
                <a:spcPts val="0"/>
              </a:spcBef>
              <a:spcAft>
                <a:spcPts val="1800"/>
              </a:spcAft>
              <a:buClrTx/>
              <a:buSzTx/>
              <a:buFontTx/>
              <a:buAutoNum type="arabicPeriod"/>
              <a:tabLst/>
            </a:pPr>
            <a:r>
              <a:rPr kumimoji="0" lang="pl-PL" sz="3200" b="1" i="0" u="none" strike="noStrike" cap="none" spc="0" normalizeH="0" dirty="0">
                <a:ln>
                  <a:noFill/>
                </a:ln>
                <a:solidFill>
                  <a:schemeClr val="bg1">
                    <a:lumMod val="75000"/>
                    <a:lumOff val="25000"/>
                  </a:schemeClr>
                </a:solidFill>
                <a:effectLst/>
                <a:uFillTx/>
                <a:sym typeface="Hoefler Text"/>
              </a:rPr>
              <a:t>1 czerwca 2021 </a:t>
            </a:r>
            <a:r>
              <a:rPr kumimoji="0" lang="pl-PL" sz="3200" b="0" i="0" u="none" strike="noStrike" cap="none" spc="0" normalizeH="0" dirty="0">
                <a:ln>
                  <a:noFill/>
                </a:ln>
                <a:solidFill>
                  <a:srgbClr val="57554B"/>
                </a:solidFill>
                <a:effectLst/>
                <a:uFillTx/>
                <a:sym typeface="Hoefler Text"/>
              </a:rPr>
              <a:t>– pierwszeństwo pieszego wchodzącego na przejście dla pieszych;</a:t>
            </a:r>
            <a:r>
              <a:rPr lang="pl-PL" sz="3200" dirty="0"/>
              <a:t> minimalny odstęp na drogach szybkiego ruchu; unifikacja dopuszczalnej prędkości na obszarze zabudowanym</a:t>
            </a:r>
          </a:p>
          <a:p>
            <a:pPr marL="528638" marR="0" indent="-528638" algn="l" defTabSz="825500" rtl="0" fontAlgn="auto" latinLnBrk="0" hangingPunct="0">
              <a:lnSpc>
                <a:spcPct val="100000"/>
              </a:lnSpc>
              <a:spcBef>
                <a:spcPts val="0"/>
              </a:spcBef>
              <a:spcAft>
                <a:spcPts val="1800"/>
              </a:spcAft>
              <a:buClrTx/>
              <a:buSzTx/>
              <a:buFontTx/>
              <a:buAutoNum type="arabicPeriod"/>
              <a:tabLst/>
            </a:pPr>
            <a:r>
              <a:rPr kumimoji="0" lang="pl-PL" sz="3200" b="1" i="0" u="none" strike="noStrike" cap="none" spc="0" normalizeH="0" dirty="0">
                <a:ln>
                  <a:noFill/>
                </a:ln>
                <a:solidFill>
                  <a:schemeClr val="bg1">
                    <a:lumMod val="75000"/>
                    <a:lumOff val="25000"/>
                  </a:schemeClr>
                </a:solidFill>
                <a:effectLst/>
                <a:uFillTx/>
                <a:sym typeface="Hoefler Text"/>
              </a:rPr>
              <a:t>21 września 2022 </a:t>
            </a:r>
            <a:r>
              <a:rPr kumimoji="0" lang="pl-PL" sz="3200" b="0" i="0" u="none" strike="noStrike" cap="none" spc="0" normalizeH="0" dirty="0">
                <a:ln>
                  <a:noFill/>
                </a:ln>
                <a:solidFill>
                  <a:srgbClr val="57554B"/>
                </a:solidFill>
                <a:effectLst/>
                <a:uFillTx/>
                <a:sym typeface="Hoefler Text"/>
              </a:rPr>
              <a:t>– przejście sugerowane</a:t>
            </a:r>
          </a:p>
          <a:p>
            <a:pPr marL="528638" marR="0" indent="-528638" algn="l" defTabSz="825500" rtl="0" fontAlgn="auto" latinLnBrk="0" hangingPunct="0">
              <a:lnSpc>
                <a:spcPct val="100000"/>
              </a:lnSpc>
              <a:spcBef>
                <a:spcPts val="0"/>
              </a:spcBef>
              <a:spcAft>
                <a:spcPts val="1800"/>
              </a:spcAft>
              <a:buClrTx/>
              <a:buSzTx/>
              <a:buFontTx/>
              <a:buAutoNum type="arabicPeriod"/>
              <a:tabLst/>
            </a:pPr>
            <a:r>
              <a:rPr lang="pl-PL" sz="3200" b="1" dirty="0">
                <a:solidFill>
                  <a:schemeClr val="bg1">
                    <a:lumMod val="75000"/>
                    <a:lumOff val="25000"/>
                  </a:schemeClr>
                </a:solidFill>
              </a:rPr>
              <a:t>1 lipca 2023</a:t>
            </a:r>
            <a:r>
              <a:rPr lang="pl-PL" sz="3200" dirty="0"/>
              <a:t> – zasady dotyczące ruchu samochodów ciężarowych na drogach szybkiego ruchu</a:t>
            </a:r>
            <a:endParaRPr kumimoji="0" lang="pl-PL" sz="3200" b="0" i="0" u="none" strike="noStrike" cap="none" spc="0" normalizeH="0" dirty="0">
              <a:ln>
                <a:noFill/>
              </a:ln>
              <a:solidFill>
                <a:srgbClr val="57554B"/>
              </a:solidFill>
              <a:effectLst/>
              <a:uFillTx/>
              <a:sym typeface="Hoefler Text"/>
            </a:endParaRPr>
          </a:p>
        </p:txBody>
      </p:sp>
      <p:sp>
        <p:nvSpPr>
          <p:cNvPr id="8" name="pole tekstowe 7">
            <a:extLst>
              <a:ext uri="{FF2B5EF4-FFF2-40B4-BE49-F238E27FC236}">
                <a16:creationId xmlns:a16="http://schemas.microsoft.com/office/drawing/2014/main" id="{61F6B405-263C-1514-7AB7-24744CC99DDA}"/>
              </a:ext>
            </a:extLst>
          </p:cNvPr>
          <p:cNvSpPr txBox="1"/>
          <p:nvPr/>
        </p:nvSpPr>
        <p:spPr>
          <a:xfrm>
            <a:off x="5860211" y="808522"/>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2203014575"/>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3150" y="3601617"/>
            <a:ext cx="13197700" cy="8920065"/>
          </a:xfrm>
          <a:prstGeom prst="rect">
            <a:avLst/>
          </a:prstGeom>
        </p:spPr>
      </p:pic>
      <p:pic>
        <p:nvPicPr>
          <p:cNvPr id="4" name="Obraz 3"/>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654823" y="12651066"/>
            <a:ext cx="7074354" cy="499915"/>
          </a:xfrm>
          <a:prstGeom prst="rect">
            <a:avLst/>
          </a:prstGeom>
        </p:spPr>
      </p:pic>
      <p:sp>
        <p:nvSpPr>
          <p:cNvPr id="5" name="Programowanie BRD…"/>
          <p:cNvSpPr txBox="1">
            <a:spLocks noGrp="1"/>
          </p:cNvSpPr>
          <p:nvPr>
            <p:ph type="title"/>
          </p:nvPr>
        </p:nvSpPr>
        <p:spPr>
          <a:xfrm>
            <a:off x="1587500" y="1194318"/>
            <a:ext cx="21209000" cy="1778000"/>
          </a:xfrm>
          <a:prstGeom prst="rect">
            <a:avLst/>
          </a:prstGeom>
        </p:spPr>
        <p:txBody>
          <a:bodyPr>
            <a:normAutofit/>
          </a:bodyPr>
          <a:lstStyle/>
          <a:p>
            <a:pPr defTabSz="635634">
              <a:defRPr sz="7546" b="1"/>
            </a:pPr>
            <a:r>
              <a:rPr lang="pl-PL" sz="5400" dirty="0">
                <a:latin typeface="Hoefler Text"/>
              </a:rPr>
              <a:t>STAN BRD</a:t>
            </a:r>
            <a:br>
              <a:rPr lang="pl-PL" sz="7200" dirty="0">
                <a:latin typeface="Hoefler Text"/>
              </a:rPr>
            </a:br>
            <a:r>
              <a:rPr lang="pl-PL" sz="4400" dirty="0">
                <a:latin typeface="Hoefler Text"/>
              </a:rPr>
              <a:t>województwo warmińsko-mazurskie</a:t>
            </a:r>
            <a:endParaRPr sz="6600" dirty="0">
              <a:latin typeface="Hoefler Text"/>
            </a:endParaRPr>
          </a:p>
        </p:txBody>
      </p:sp>
    </p:spTree>
    <p:extLst>
      <p:ext uri="{BB962C8B-B14F-4D97-AF65-F5344CB8AC3E}">
        <p14:creationId xmlns:p14="http://schemas.microsoft.com/office/powerpoint/2010/main" val="336459443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87500" y="1264920"/>
            <a:ext cx="21209000" cy="1778000"/>
          </a:xfrm>
        </p:spPr>
        <p:txBody>
          <a:bodyPr>
            <a:normAutofit/>
          </a:bodyPr>
          <a:lstStyle/>
          <a:p>
            <a:r>
              <a:rPr lang="pl-PL" sz="5400" b="1" dirty="0">
                <a:latin typeface="Hoefler Text"/>
              </a:rPr>
              <a:t>WOJEWÓDZTWO WARMIŃSKO-MAZURSKIE</a:t>
            </a:r>
            <a:br>
              <a:rPr lang="pl-PL" sz="5400" b="1" dirty="0">
                <a:latin typeface="Hoefler Text"/>
              </a:rPr>
            </a:br>
            <a:r>
              <a:rPr lang="pl-PL" sz="4400" b="1" dirty="0">
                <a:latin typeface="Hoefler Text"/>
              </a:rPr>
              <a:t>GŁÓWNE OBSZARY ZAGROŻEŃ BRD</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7393" y="3886199"/>
            <a:ext cx="5435341" cy="7600948"/>
          </a:xfrm>
          <a:prstGeom prst="rect">
            <a:avLst/>
          </a:prstGeom>
        </p:spPr>
      </p:pic>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71764" y="3886198"/>
            <a:ext cx="5435342" cy="7600947"/>
          </a:xfrm>
          <a:prstGeom prst="rect">
            <a:avLst/>
          </a:prstGeom>
        </p:spPr>
      </p:pic>
      <p:pic>
        <p:nvPicPr>
          <p:cNvPr id="6" name="Obraz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26136" y="3886199"/>
            <a:ext cx="5175845" cy="7600946"/>
          </a:xfrm>
          <a:prstGeom prst="rect">
            <a:avLst/>
          </a:prstGeom>
        </p:spPr>
      </p:pic>
      <p:pic>
        <p:nvPicPr>
          <p:cNvPr id="7" name="Obraz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518" y="3886200"/>
            <a:ext cx="5175845" cy="7600949"/>
          </a:xfrm>
          <a:prstGeom prst="rect">
            <a:avLst/>
          </a:prstGeom>
        </p:spPr>
      </p:pic>
      <p:pic>
        <p:nvPicPr>
          <p:cNvPr id="8" name="Obraz 7"/>
          <p:cNvPicPr>
            <a:picLocks noChangeAspect="1"/>
          </p:cNvPicPr>
          <p:nvPr/>
        </p:nvPicPr>
        <p:blipFill>
          <a:blip r:embed="rId6">
            <a:extLst>
              <a:ext uri="{28A0092B-C50C-407E-A947-70E740481C1C}">
                <a14:useLocalDpi xmlns:a14="http://schemas.microsoft.com/office/drawing/2010/main" val="0"/>
              </a:ext>
            </a:extLst>
          </a:blip>
          <a:srcRect r="67121" b="5239"/>
          <a:stretch/>
        </p:blipFill>
        <p:spPr>
          <a:xfrm>
            <a:off x="922518" y="11977356"/>
            <a:ext cx="7037621" cy="473724"/>
          </a:xfrm>
          <a:prstGeom prst="rect">
            <a:avLst/>
          </a:prstGeom>
        </p:spPr>
      </p:pic>
    </p:spTree>
    <p:extLst>
      <p:ext uri="{BB962C8B-B14F-4D97-AF65-F5344CB8AC3E}">
        <p14:creationId xmlns:p14="http://schemas.microsoft.com/office/powerpoint/2010/main" val="13025298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1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3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4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4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a:extLst>
              <a:ext uri="{28A0092B-C50C-407E-A947-70E740481C1C}">
                <a14:useLocalDpi xmlns:a14="http://schemas.microsoft.com/office/drawing/2010/main" val="0"/>
              </a:ext>
            </a:extLst>
          </a:blip>
          <a:stretch>
            <a:fillRect/>
          </a:stretch>
        </p:blipFill>
        <p:spPr>
          <a:xfrm>
            <a:off x="13190940" y="3552072"/>
            <a:ext cx="9677444" cy="9024857"/>
          </a:xfrm>
          <a:prstGeom prst="rect">
            <a:avLst/>
          </a:prstGeom>
        </p:spPr>
      </p:pic>
      <p:sp>
        <p:nvSpPr>
          <p:cNvPr id="147" name="Programowanie BRD…"/>
          <p:cNvSpPr txBox="1">
            <a:spLocks noGrp="1"/>
          </p:cNvSpPr>
          <p:nvPr>
            <p:ph type="title"/>
          </p:nvPr>
        </p:nvSpPr>
        <p:spPr>
          <a:prstGeom prst="rect">
            <a:avLst/>
          </a:prstGeom>
        </p:spPr>
        <p:txBody>
          <a:bodyPr>
            <a:normAutofit/>
          </a:bodyPr>
          <a:lstStyle/>
          <a:p>
            <a:pPr defTabSz="676909">
              <a:defRPr sz="8036" b="1"/>
            </a:pPr>
            <a:r>
              <a:rPr lang="pl-PL" sz="6600" dirty="0">
                <a:latin typeface="Hoefler Text"/>
              </a:rPr>
              <a:t>PROGRAMOWANIE </a:t>
            </a:r>
            <a:r>
              <a:rPr sz="6600" dirty="0">
                <a:latin typeface="Hoefler Text"/>
              </a:rPr>
              <a:t>BRD</a:t>
            </a:r>
            <a:br>
              <a:rPr lang="pl-PL" sz="6600" dirty="0">
                <a:latin typeface="Hoefler Text"/>
              </a:rPr>
            </a:br>
            <a:r>
              <a:rPr lang="pl-PL" sz="4400" dirty="0">
                <a:latin typeface="Hoefler Text"/>
              </a:rPr>
              <a:t>założenia do programów </a:t>
            </a:r>
            <a:r>
              <a:rPr lang="pl-PL" sz="4400" dirty="0" err="1">
                <a:latin typeface="Hoefler Text"/>
              </a:rPr>
              <a:t>brd</a:t>
            </a:r>
            <a:r>
              <a:rPr lang="pl-PL" sz="4400" dirty="0">
                <a:latin typeface="Hoefler Text"/>
              </a:rPr>
              <a:t> do roku 2030</a:t>
            </a:r>
            <a:endParaRPr sz="7200" dirty="0">
              <a:latin typeface="Hoefler Text"/>
            </a:endParaRPr>
          </a:p>
        </p:txBody>
      </p:sp>
      <p:sp>
        <p:nvSpPr>
          <p:cNvPr id="148" name="Światowa Konferencja Ministerialna - tzw. Deklaracja Sztokholmska - osiągnięcie Wizji Zero do 2050 roku;…"/>
          <p:cNvSpPr txBox="1">
            <a:spLocks noGrp="1"/>
          </p:cNvSpPr>
          <p:nvPr>
            <p:ph type="body" sz="half" idx="1"/>
          </p:nvPr>
        </p:nvSpPr>
        <p:spPr>
          <a:xfrm>
            <a:off x="854426" y="3552072"/>
            <a:ext cx="11626148" cy="9148866"/>
          </a:xfrm>
          <a:prstGeom prst="rect">
            <a:avLst/>
          </a:prstGeom>
        </p:spPr>
        <p:txBody>
          <a:bodyPr>
            <a:normAutofit lnSpcReduction="10000"/>
          </a:bodyPr>
          <a:lstStyle/>
          <a:p>
            <a:pPr marL="540384" indent="-540384" algn="just" defTabSz="610870">
              <a:spcBef>
                <a:spcPts val="3400"/>
              </a:spcBef>
              <a:buSzPct val="100000"/>
              <a:buAutoNum type="arabicPeriod"/>
              <a:defRPr sz="3404"/>
            </a:pPr>
            <a:r>
              <a:rPr dirty="0" err="1">
                <a:solidFill>
                  <a:srgbClr val="000000"/>
                </a:solidFill>
              </a:rPr>
              <a:t>Światowa</a:t>
            </a:r>
            <a:r>
              <a:rPr dirty="0">
                <a:solidFill>
                  <a:srgbClr val="000000"/>
                </a:solidFill>
              </a:rPr>
              <a:t> </a:t>
            </a:r>
            <a:r>
              <a:rPr dirty="0" err="1">
                <a:solidFill>
                  <a:srgbClr val="000000"/>
                </a:solidFill>
              </a:rPr>
              <a:t>Konferencja</a:t>
            </a:r>
            <a:r>
              <a:rPr dirty="0">
                <a:solidFill>
                  <a:srgbClr val="000000"/>
                </a:solidFill>
              </a:rPr>
              <a:t> </a:t>
            </a:r>
            <a:r>
              <a:rPr dirty="0" err="1">
                <a:solidFill>
                  <a:srgbClr val="000000"/>
                </a:solidFill>
              </a:rPr>
              <a:t>Ministerialna</a:t>
            </a:r>
            <a:r>
              <a:rPr dirty="0">
                <a:solidFill>
                  <a:srgbClr val="000000"/>
                </a:solidFill>
              </a:rPr>
              <a:t> - </a:t>
            </a:r>
            <a:r>
              <a:rPr dirty="0" err="1">
                <a:solidFill>
                  <a:srgbClr val="000000"/>
                </a:solidFill>
              </a:rPr>
              <a:t>tzw</a:t>
            </a:r>
            <a:r>
              <a:rPr dirty="0">
                <a:solidFill>
                  <a:srgbClr val="000000"/>
                </a:solidFill>
              </a:rPr>
              <a:t>. </a:t>
            </a:r>
            <a:r>
              <a:rPr dirty="0" err="1">
                <a:solidFill>
                  <a:srgbClr val="000000"/>
                </a:solidFill>
              </a:rPr>
              <a:t>Deklaracja</a:t>
            </a:r>
            <a:r>
              <a:rPr dirty="0">
                <a:solidFill>
                  <a:srgbClr val="000000"/>
                </a:solidFill>
              </a:rPr>
              <a:t> </a:t>
            </a:r>
            <a:r>
              <a:rPr dirty="0" err="1">
                <a:solidFill>
                  <a:srgbClr val="000000"/>
                </a:solidFill>
              </a:rPr>
              <a:t>Sztokholmska</a:t>
            </a:r>
            <a:r>
              <a:rPr dirty="0">
                <a:solidFill>
                  <a:srgbClr val="000000"/>
                </a:solidFill>
              </a:rPr>
              <a:t> - </a:t>
            </a:r>
            <a:r>
              <a:rPr dirty="0" err="1">
                <a:solidFill>
                  <a:srgbClr val="000000"/>
                </a:solidFill>
              </a:rPr>
              <a:t>osiągnięcie</a:t>
            </a:r>
            <a:r>
              <a:rPr dirty="0">
                <a:solidFill>
                  <a:srgbClr val="000000"/>
                </a:solidFill>
              </a:rPr>
              <a:t> </a:t>
            </a:r>
            <a:r>
              <a:rPr dirty="0" err="1">
                <a:solidFill>
                  <a:srgbClr val="000000"/>
                </a:solidFill>
              </a:rPr>
              <a:t>Wizji</a:t>
            </a:r>
            <a:r>
              <a:rPr dirty="0">
                <a:solidFill>
                  <a:srgbClr val="000000"/>
                </a:solidFill>
              </a:rPr>
              <a:t> Zero do 2050 </a:t>
            </a:r>
            <a:r>
              <a:rPr dirty="0" err="1">
                <a:solidFill>
                  <a:srgbClr val="000000"/>
                </a:solidFill>
              </a:rPr>
              <a:t>roku</a:t>
            </a:r>
            <a:endParaRPr dirty="0">
              <a:solidFill>
                <a:srgbClr val="000000"/>
              </a:solidFill>
            </a:endParaRPr>
          </a:p>
          <a:p>
            <a:pPr marL="540384" indent="-540384" algn="just" defTabSz="610870">
              <a:spcBef>
                <a:spcPts val="3400"/>
              </a:spcBef>
              <a:buSzPct val="100000"/>
              <a:buAutoNum type="arabicPeriod"/>
              <a:defRPr sz="3404"/>
            </a:pPr>
            <a:r>
              <a:rPr dirty="0" err="1">
                <a:solidFill>
                  <a:srgbClr val="000000"/>
                </a:solidFill>
              </a:rPr>
              <a:t>Rezolucja</a:t>
            </a:r>
            <a:r>
              <a:rPr dirty="0">
                <a:solidFill>
                  <a:srgbClr val="000000"/>
                </a:solidFill>
              </a:rPr>
              <a:t> ONZ nr 74/299 (</a:t>
            </a:r>
            <a:r>
              <a:rPr dirty="0" err="1">
                <a:solidFill>
                  <a:srgbClr val="000000"/>
                </a:solidFill>
              </a:rPr>
              <a:t>sierpień</a:t>
            </a:r>
            <a:r>
              <a:rPr dirty="0">
                <a:solidFill>
                  <a:srgbClr val="000000"/>
                </a:solidFill>
              </a:rPr>
              <a:t> 2020) - 2021-2030 „Druga </a:t>
            </a:r>
            <a:r>
              <a:rPr dirty="0" err="1">
                <a:solidFill>
                  <a:srgbClr val="000000"/>
                </a:solidFill>
              </a:rPr>
              <a:t>Dekada</a:t>
            </a:r>
            <a:r>
              <a:rPr dirty="0">
                <a:solidFill>
                  <a:srgbClr val="000000"/>
                </a:solidFill>
              </a:rPr>
              <a:t> </a:t>
            </a:r>
            <a:r>
              <a:rPr dirty="0" err="1">
                <a:solidFill>
                  <a:srgbClr val="000000"/>
                </a:solidFill>
              </a:rPr>
              <a:t>Działań</a:t>
            </a:r>
            <a:r>
              <a:rPr dirty="0">
                <a:solidFill>
                  <a:srgbClr val="000000"/>
                </a:solidFill>
              </a:rPr>
              <a:t> na </a:t>
            </a:r>
            <a:r>
              <a:rPr dirty="0" err="1">
                <a:solidFill>
                  <a:srgbClr val="000000"/>
                </a:solidFill>
              </a:rPr>
              <a:t>rzecz</a:t>
            </a:r>
            <a:r>
              <a:rPr dirty="0">
                <a:solidFill>
                  <a:srgbClr val="000000"/>
                </a:solidFill>
              </a:rPr>
              <a:t> </a:t>
            </a:r>
            <a:r>
              <a:rPr dirty="0" err="1">
                <a:solidFill>
                  <a:srgbClr val="000000"/>
                </a:solidFill>
              </a:rPr>
              <a:t>Bezpieczeństwa</a:t>
            </a:r>
            <a:r>
              <a:rPr dirty="0">
                <a:solidFill>
                  <a:srgbClr val="000000"/>
                </a:solidFill>
              </a:rPr>
              <a:t>” </a:t>
            </a:r>
            <a:r>
              <a:rPr lang="pl-PL" dirty="0">
                <a:solidFill>
                  <a:srgbClr val="000000"/>
                </a:solidFill>
              </a:rPr>
              <a:t>– </a:t>
            </a:r>
            <a:r>
              <a:rPr dirty="0" err="1">
                <a:solidFill>
                  <a:srgbClr val="000000"/>
                </a:solidFill>
              </a:rPr>
              <a:t>zmniejszenie</a:t>
            </a:r>
            <a:r>
              <a:rPr dirty="0">
                <a:solidFill>
                  <a:srgbClr val="000000"/>
                </a:solidFill>
              </a:rPr>
              <a:t> </a:t>
            </a:r>
            <a:r>
              <a:rPr dirty="0" err="1">
                <a:solidFill>
                  <a:srgbClr val="000000"/>
                </a:solidFill>
              </a:rPr>
              <a:t>ofiar</a:t>
            </a:r>
            <a:r>
              <a:rPr dirty="0">
                <a:solidFill>
                  <a:srgbClr val="000000"/>
                </a:solidFill>
              </a:rPr>
              <a:t> </a:t>
            </a:r>
            <a:r>
              <a:rPr dirty="0" err="1">
                <a:solidFill>
                  <a:srgbClr val="000000"/>
                </a:solidFill>
              </a:rPr>
              <a:t>śmiertelnych</a:t>
            </a:r>
            <a:r>
              <a:rPr dirty="0">
                <a:solidFill>
                  <a:srgbClr val="000000"/>
                </a:solidFill>
              </a:rPr>
              <a:t> i </a:t>
            </a:r>
            <a:r>
              <a:rPr dirty="0" err="1">
                <a:solidFill>
                  <a:srgbClr val="000000"/>
                </a:solidFill>
              </a:rPr>
              <a:t>ciężko</a:t>
            </a:r>
            <a:r>
              <a:rPr dirty="0">
                <a:solidFill>
                  <a:srgbClr val="000000"/>
                </a:solidFill>
              </a:rPr>
              <a:t> </a:t>
            </a:r>
            <a:r>
              <a:rPr dirty="0" err="1">
                <a:solidFill>
                  <a:srgbClr val="000000"/>
                </a:solidFill>
              </a:rPr>
              <a:t>rannych</a:t>
            </a:r>
            <a:r>
              <a:rPr dirty="0">
                <a:solidFill>
                  <a:srgbClr val="000000"/>
                </a:solidFill>
              </a:rPr>
              <a:t> o co </a:t>
            </a:r>
            <a:r>
              <a:rPr dirty="0" err="1">
                <a:solidFill>
                  <a:srgbClr val="000000"/>
                </a:solidFill>
              </a:rPr>
              <a:t>najmniej</a:t>
            </a:r>
            <a:r>
              <a:rPr dirty="0">
                <a:solidFill>
                  <a:srgbClr val="000000"/>
                </a:solidFill>
              </a:rPr>
              <a:t> 50%</a:t>
            </a:r>
          </a:p>
          <a:p>
            <a:pPr marL="540384" indent="-540384" algn="just" defTabSz="610870">
              <a:spcBef>
                <a:spcPts val="3400"/>
              </a:spcBef>
              <a:buSzPct val="100000"/>
              <a:buAutoNum type="arabicPeriod"/>
              <a:defRPr sz="3404"/>
            </a:pPr>
            <a:r>
              <a:rPr dirty="0" err="1">
                <a:solidFill>
                  <a:srgbClr val="000000"/>
                </a:solidFill>
              </a:rPr>
              <a:t>Pakiet</a:t>
            </a:r>
            <a:r>
              <a:rPr dirty="0">
                <a:solidFill>
                  <a:srgbClr val="000000"/>
                </a:solidFill>
              </a:rPr>
              <a:t> </a:t>
            </a:r>
            <a:r>
              <a:rPr dirty="0" err="1">
                <a:solidFill>
                  <a:srgbClr val="000000"/>
                </a:solidFill>
              </a:rPr>
              <a:t>mobilności</a:t>
            </a:r>
            <a:r>
              <a:rPr dirty="0">
                <a:solidFill>
                  <a:srgbClr val="000000"/>
                </a:solidFill>
              </a:rPr>
              <a:t> „Europa w </a:t>
            </a:r>
            <a:r>
              <a:rPr dirty="0" err="1">
                <a:solidFill>
                  <a:srgbClr val="000000"/>
                </a:solidFill>
              </a:rPr>
              <a:t>ruchu</a:t>
            </a:r>
            <a:r>
              <a:rPr dirty="0">
                <a:solidFill>
                  <a:srgbClr val="000000"/>
                </a:solidFill>
              </a:rPr>
              <a:t>” - </a:t>
            </a:r>
            <a:r>
              <a:rPr dirty="0" err="1">
                <a:solidFill>
                  <a:srgbClr val="000000"/>
                </a:solidFill>
              </a:rPr>
              <a:t>maj</a:t>
            </a:r>
            <a:r>
              <a:rPr dirty="0">
                <a:solidFill>
                  <a:srgbClr val="000000"/>
                </a:solidFill>
              </a:rPr>
              <a:t> 2018 (KE) - </a:t>
            </a:r>
            <a:r>
              <a:rPr dirty="0" err="1">
                <a:solidFill>
                  <a:srgbClr val="000000"/>
                </a:solidFill>
              </a:rPr>
              <a:t>średniookresowy</a:t>
            </a:r>
            <a:r>
              <a:rPr dirty="0">
                <a:solidFill>
                  <a:srgbClr val="000000"/>
                </a:solidFill>
              </a:rPr>
              <a:t> </a:t>
            </a:r>
            <a:r>
              <a:rPr dirty="0" err="1">
                <a:solidFill>
                  <a:srgbClr val="000000"/>
                </a:solidFill>
              </a:rPr>
              <a:t>strategiczny</a:t>
            </a:r>
            <a:r>
              <a:rPr dirty="0">
                <a:solidFill>
                  <a:srgbClr val="000000"/>
                </a:solidFill>
              </a:rPr>
              <a:t> plan </a:t>
            </a:r>
            <a:r>
              <a:rPr dirty="0" err="1">
                <a:solidFill>
                  <a:srgbClr val="000000"/>
                </a:solidFill>
              </a:rPr>
              <a:t>działania</a:t>
            </a:r>
            <a:r>
              <a:rPr dirty="0">
                <a:solidFill>
                  <a:srgbClr val="000000"/>
                </a:solidFill>
              </a:rPr>
              <a:t> do </a:t>
            </a:r>
            <a:r>
              <a:rPr dirty="0" err="1">
                <a:solidFill>
                  <a:srgbClr val="000000"/>
                </a:solidFill>
              </a:rPr>
              <a:t>roku</a:t>
            </a:r>
            <a:r>
              <a:rPr dirty="0">
                <a:solidFill>
                  <a:srgbClr val="000000"/>
                </a:solidFill>
              </a:rPr>
              <a:t> 2030</a:t>
            </a:r>
          </a:p>
          <a:p>
            <a:pPr marL="540384" indent="-540384" algn="just" defTabSz="610870">
              <a:spcBef>
                <a:spcPts val="3400"/>
              </a:spcBef>
              <a:buSzPct val="100000"/>
              <a:buAutoNum type="arabicPeriod"/>
              <a:defRPr sz="3404"/>
            </a:pPr>
            <a:r>
              <a:rPr dirty="0">
                <a:solidFill>
                  <a:srgbClr val="000000"/>
                </a:solidFill>
              </a:rPr>
              <a:t>„Ramy </a:t>
            </a:r>
            <a:r>
              <a:rPr dirty="0" err="1">
                <a:solidFill>
                  <a:srgbClr val="000000"/>
                </a:solidFill>
              </a:rPr>
              <a:t>polityki</a:t>
            </a:r>
            <a:r>
              <a:rPr dirty="0">
                <a:solidFill>
                  <a:srgbClr val="000000"/>
                </a:solidFill>
              </a:rPr>
              <a:t> </a:t>
            </a:r>
            <a:r>
              <a:rPr dirty="0" err="1">
                <a:solidFill>
                  <a:srgbClr val="000000"/>
                </a:solidFill>
              </a:rPr>
              <a:t>bezpieczeństwa</a:t>
            </a:r>
            <a:r>
              <a:rPr dirty="0">
                <a:solidFill>
                  <a:srgbClr val="000000"/>
                </a:solidFill>
              </a:rPr>
              <a:t> </a:t>
            </a:r>
            <a:r>
              <a:rPr dirty="0" err="1">
                <a:solidFill>
                  <a:srgbClr val="000000"/>
                </a:solidFill>
              </a:rPr>
              <a:t>drogowego</a:t>
            </a:r>
            <a:r>
              <a:rPr dirty="0">
                <a:solidFill>
                  <a:srgbClr val="000000"/>
                </a:solidFill>
              </a:rPr>
              <a:t> UE na </a:t>
            </a:r>
            <a:r>
              <a:rPr dirty="0" err="1">
                <a:solidFill>
                  <a:srgbClr val="000000"/>
                </a:solidFill>
              </a:rPr>
              <a:t>lata</a:t>
            </a:r>
            <a:r>
              <a:rPr dirty="0">
                <a:solidFill>
                  <a:srgbClr val="000000"/>
                </a:solidFill>
              </a:rPr>
              <a:t> 2021-2030. </a:t>
            </a:r>
            <a:r>
              <a:rPr dirty="0" err="1">
                <a:solidFill>
                  <a:srgbClr val="000000"/>
                </a:solidFill>
              </a:rPr>
              <a:t>Kolejne</a:t>
            </a:r>
            <a:r>
              <a:rPr dirty="0">
                <a:solidFill>
                  <a:srgbClr val="000000"/>
                </a:solidFill>
              </a:rPr>
              <a:t> </a:t>
            </a:r>
            <a:r>
              <a:rPr dirty="0" err="1">
                <a:solidFill>
                  <a:srgbClr val="000000"/>
                </a:solidFill>
              </a:rPr>
              <a:t>kroki</a:t>
            </a:r>
            <a:r>
              <a:rPr dirty="0">
                <a:solidFill>
                  <a:srgbClr val="000000"/>
                </a:solidFill>
              </a:rPr>
              <a:t> w </a:t>
            </a:r>
            <a:r>
              <a:rPr dirty="0" err="1">
                <a:solidFill>
                  <a:srgbClr val="000000"/>
                </a:solidFill>
              </a:rPr>
              <a:t>kierunku</a:t>
            </a:r>
            <a:r>
              <a:rPr dirty="0">
                <a:solidFill>
                  <a:srgbClr val="000000"/>
                </a:solidFill>
              </a:rPr>
              <a:t> </a:t>
            </a:r>
            <a:r>
              <a:rPr dirty="0" err="1">
                <a:solidFill>
                  <a:srgbClr val="000000"/>
                </a:solidFill>
              </a:rPr>
              <a:t>Wizji</a:t>
            </a:r>
            <a:r>
              <a:rPr dirty="0">
                <a:solidFill>
                  <a:srgbClr val="000000"/>
                </a:solidFill>
              </a:rPr>
              <a:t> Zero” - </a:t>
            </a:r>
            <a:r>
              <a:rPr b="1" dirty="0" err="1">
                <a:solidFill>
                  <a:srgbClr val="FF2600"/>
                </a:solidFill>
              </a:rPr>
              <a:t>uwzględnienie</a:t>
            </a:r>
            <a:r>
              <a:rPr b="1" dirty="0">
                <a:solidFill>
                  <a:srgbClr val="FF2600"/>
                </a:solidFill>
              </a:rPr>
              <a:t> </a:t>
            </a:r>
            <a:r>
              <a:rPr b="1" dirty="0" err="1">
                <a:solidFill>
                  <a:srgbClr val="FF2600"/>
                </a:solidFill>
              </a:rPr>
              <a:t>nowych</a:t>
            </a:r>
            <a:r>
              <a:rPr b="1" dirty="0">
                <a:solidFill>
                  <a:srgbClr val="FF2600"/>
                </a:solidFill>
              </a:rPr>
              <a:t> </a:t>
            </a:r>
            <a:r>
              <a:rPr b="1" dirty="0" err="1">
                <a:solidFill>
                  <a:srgbClr val="FF2600"/>
                </a:solidFill>
              </a:rPr>
              <a:t>trendów</a:t>
            </a:r>
            <a:r>
              <a:rPr b="1" dirty="0">
                <a:solidFill>
                  <a:srgbClr val="FF2600"/>
                </a:solidFill>
              </a:rPr>
              <a:t> </a:t>
            </a:r>
            <a:r>
              <a:rPr b="1" dirty="0" err="1">
                <a:solidFill>
                  <a:srgbClr val="FF2600"/>
                </a:solidFill>
              </a:rPr>
              <a:t>i</a:t>
            </a:r>
            <a:r>
              <a:rPr b="1" dirty="0">
                <a:solidFill>
                  <a:srgbClr val="FF2600"/>
                </a:solidFill>
              </a:rPr>
              <a:t> </a:t>
            </a:r>
            <a:r>
              <a:rPr b="1" dirty="0" err="1">
                <a:solidFill>
                  <a:srgbClr val="FF2600"/>
                </a:solidFill>
              </a:rPr>
              <a:t>technologii</a:t>
            </a:r>
            <a:r>
              <a:rPr b="1" dirty="0">
                <a:solidFill>
                  <a:srgbClr val="FF2600"/>
                </a:solidFill>
              </a:rPr>
              <a:t> - </a:t>
            </a:r>
            <a:r>
              <a:rPr b="1" dirty="0" err="1">
                <a:solidFill>
                  <a:srgbClr val="FF2600"/>
                </a:solidFill>
              </a:rPr>
              <a:t>narastające</a:t>
            </a:r>
            <a:r>
              <a:rPr b="1" dirty="0">
                <a:solidFill>
                  <a:srgbClr val="FF2600"/>
                </a:solidFill>
              </a:rPr>
              <a:t> </a:t>
            </a:r>
            <a:r>
              <a:rPr b="1" dirty="0" err="1">
                <a:solidFill>
                  <a:srgbClr val="FF2600"/>
                </a:solidFill>
              </a:rPr>
              <a:t>zjawisko</a:t>
            </a:r>
            <a:r>
              <a:rPr b="1" dirty="0">
                <a:solidFill>
                  <a:srgbClr val="FF2600"/>
                </a:solidFill>
              </a:rPr>
              <a:t> </a:t>
            </a:r>
            <a:r>
              <a:rPr b="1" dirty="0" err="1">
                <a:solidFill>
                  <a:srgbClr val="FF2600"/>
                </a:solidFill>
              </a:rPr>
              <a:t>rozpraszania</a:t>
            </a:r>
            <a:r>
              <a:rPr b="1" dirty="0">
                <a:solidFill>
                  <a:srgbClr val="FF2600"/>
                </a:solidFill>
              </a:rPr>
              <a:t> </a:t>
            </a:r>
            <a:r>
              <a:rPr b="1" dirty="0" err="1">
                <a:solidFill>
                  <a:srgbClr val="FF2600"/>
                </a:solidFill>
              </a:rPr>
              <a:t>uwagi</a:t>
            </a:r>
            <a:r>
              <a:rPr b="1" dirty="0">
                <a:solidFill>
                  <a:srgbClr val="FF2600"/>
                </a:solidFill>
              </a:rPr>
              <a:t> </a:t>
            </a:r>
            <a:r>
              <a:rPr b="1" dirty="0" err="1">
                <a:solidFill>
                  <a:srgbClr val="FF2600"/>
                </a:solidFill>
              </a:rPr>
              <a:t>przez</a:t>
            </a:r>
            <a:r>
              <a:rPr b="1" dirty="0">
                <a:solidFill>
                  <a:srgbClr val="FF2600"/>
                </a:solidFill>
              </a:rPr>
              <a:t> </a:t>
            </a:r>
            <a:r>
              <a:rPr b="1" dirty="0" err="1">
                <a:solidFill>
                  <a:srgbClr val="FF2600"/>
                </a:solidFill>
              </a:rPr>
              <a:t>urządzenia</a:t>
            </a:r>
            <a:r>
              <a:rPr b="1" dirty="0">
                <a:solidFill>
                  <a:srgbClr val="FF2600"/>
                </a:solidFill>
              </a:rPr>
              <a:t> </a:t>
            </a:r>
            <a:r>
              <a:rPr b="1" dirty="0" err="1">
                <a:solidFill>
                  <a:srgbClr val="FF2600"/>
                </a:solidFill>
              </a:rPr>
              <a:t>mobilne</a:t>
            </a:r>
            <a:r>
              <a:rPr b="1" dirty="0">
                <a:solidFill>
                  <a:srgbClr val="FF2600"/>
                </a:solidFill>
              </a:rPr>
              <a:t>.</a:t>
            </a:r>
          </a:p>
        </p:txBody>
      </p:sp>
      <p:sp>
        <p:nvSpPr>
          <p:cNvPr id="149" name="Źródło: https://etsc.eu"/>
          <p:cNvSpPr txBox="1"/>
          <p:nvPr/>
        </p:nvSpPr>
        <p:spPr>
          <a:xfrm>
            <a:off x="13254140" y="12574290"/>
            <a:ext cx="36937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3000"/>
            </a:pPr>
            <a:r>
              <a:rPr u="sng"/>
              <a:t>Źródło</a:t>
            </a:r>
            <a:r>
              <a:t>: https://etsc.eu</a:t>
            </a: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a:extLst>
              <a:ext uri="{28A0092B-C50C-407E-A947-70E740481C1C}">
                <a14:useLocalDpi xmlns:a14="http://schemas.microsoft.com/office/drawing/2010/main" val="0"/>
              </a:ext>
            </a:extLst>
          </a:blip>
          <a:stretch>
            <a:fillRect/>
          </a:stretch>
        </p:blipFill>
        <p:spPr>
          <a:xfrm>
            <a:off x="14092890" y="3627272"/>
            <a:ext cx="9274168" cy="9324968"/>
          </a:xfrm>
          <a:prstGeom prst="rect">
            <a:avLst/>
          </a:prstGeom>
        </p:spPr>
      </p:pic>
      <p:sp>
        <p:nvSpPr>
          <p:cNvPr id="137" name="Plan wykładu"/>
          <p:cNvSpPr txBox="1">
            <a:spLocks noGrp="1"/>
          </p:cNvSpPr>
          <p:nvPr>
            <p:ph type="title"/>
          </p:nvPr>
        </p:nvSpPr>
        <p:spPr>
          <a:xfrm>
            <a:off x="1587500" y="1320800"/>
            <a:ext cx="21209000" cy="1600200"/>
          </a:xfrm>
          <a:prstGeom prst="rect">
            <a:avLst/>
          </a:prstGeom>
        </p:spPr>
        <p:txBody>
          <a:bodyPr>
            <a:normAutofit/>
          </a:bodyPr>
          <a:lstStyle>
            <a:lvl1pPr>
              <a:defRPr b="1"/>
            </a:lvl1pPr>
          </a:lstStyle>
          <a:p>
            <a:r>
              <a:rPr lang="pl-PL" sz="7200" dirty="0">
                <a:latin typeface="Hoefler Text"/>
              </a:rPr>
              <a:t>OMAWIANE ZAGADNIENIA</a:t>
            </a:r>
            <a:endParaRPr sz="7200" dirty="0">
              <a:latin typeface="Hoefler Text"/>
            </a:endParaRPr>
          </a:p>
        </p:txBody>
      </p:sp>
      <p:sp>
        <p:nvSpPr>
          <p:cNvPr id="138" name="Programowanie bezpieczeństwa ruchu drogowego do roku 2030 - założenia oraz priorytety działań.…"/>
          <p:cNvSpPr txBox="1">
            <a:spLocks noGrp="1"/>
          </p:cNvSpPr>
          <p:nvPr>
            <p:ph type="body" sz="half" idx="1"/>
          </p:nvPr>
        </p:nvSpPr>
        <p:spPr>
          <a:xfrm>
            <a:off x="897147" y="3873500"/>
            <a:ext cx="12939623" cy="8807330"/>
          </a:xfrm>
          <a:prstGeom prst="rect">
            <a:avLst/>
          </a:prstGeom>
        </p:spPr>
        <p:txBody>
          <a:bodyPr>
            <a:normAutofit fontScale="92500" lnSpcReduction="10000"/>
          </a:bodyPr>
          <a:lstStyle/>
          <a:p>
            <a:pPr marL="730250" indent="-730250" algn="just">
              <a:buSzPct val="100000"/>
              <a:buAutoNum type="arabicPeriod"/>
              <a:defRPr b="1"/>
            </a:pPr>
            <a:r>
              <a:rPr lang="pl-PL" dirty="0"/>
              <a:t>Stan bezpieczeństwa ruchu drogowego</a:t>
            </a:r>
            <a:br>
              <a:rPr lang="pl-PL" dirty="0"/>
            </a:br>
            <a:r>
              <a:rPr lang="pl-PL" dirty="0"/>
              <a:t>w Polsce – główne obszary zagrożeń</a:t>
            </a:r>
            <a:endParaRPr dirty="0"/>
          </a:p>
          <a:p>
            <a:pPr marL="730250" indent="-730250" algn="just">
              <a:buSzPct val="100000"/>
              <a:buAutoNum type="arabicPeriod"/>
              <a:defRPr b="1"/>
            </a:pPr>
            <a:r>
              <a:rPr lang="pl-PL" dirty="0"/>
              <a:t>Diagnoza stanu bezpieczeństwa ruchu drogowego</a:t>
            </a:r>
            <a:br>
              <a:rPr lang="pl-PL" dirty="0"/>
            </a:br>
            <a:r>
              <a:rPr lang="pl-PL" dirty="0"/>
              <a:t>w województwie warmińsko-mazurskim</a:t>
            </a:r>
            <a:endParaRPr dirty="0"/>
          </a:p>
          <a:p>
            <a:pPr marL="730250" indent="-730250" algn="just">
              <a:buSzPct val="100000"/>
              <a:buAutoNum type="arabicPeriod"/>
              <a:defRPr b="1"/>
            </a:pPr>
            <a:r>
              <a:rPr lang="pl-PL" dirty="0"/>
              <a:t>Programowanie bezpieczeństwa ruchu drogowego </a:t>
            </a:r>
            <a:br>
              <a:rPr lang="pl-PL" dirty="0"/>
            </a:br>
            <a:r>
              <a:rPr lang="pl-PL" dirty="0"/>
              <a:t>– dokumenty szczebla </a:t>
            </a:r>
            <a:r>
              <a:rPr lang="pl-PL"/>
              <a:t>krajowego                                             </a:t>
            </a:r>
            <a:r>
              <a:rPr lang="pl-PL" dirty="0"/>
              <a:t>i międzynarodowego</a:t>
            </a:r>
          </a:p>
          <a:p>
            <a:pPr marL="730250" indent="-730250" algn="just">
              <a:buSzPct val="100000"/>
              <a:buAutoNum type="arabicPeriod"/>
              <a:defRPr b="1"/>
            </a:pPr>
            <a:r>
              <a:rPr lang="pl-PL" dirty="0"/>
              <a:t>Program Bezpieczeństwa Ruchu Drogowego dla Województwa Warmińsko-Mazurskiego na lata 2022-2030</a:t>
            </a:r>
            <a:endParaRPr dirty="0"/>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3452" y="3583137"/>
            <a:ext cx="15096929" cy="1548518"/>
          </a:xfrm>
          <a:prstGeom prst="rect">
            <a:avLst/>
          </a:prstGeom>
        </p:spPr>
      </p:pic>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3989" y="5131655"/>
            <a:ext cx="5075853" cy="2877561"/>
          </a:xfrm>
          <a:prstGeom prst="rect">
            <a:avLst/>
          </a:prstGeom>
        </p:spPr>
      </p:pic>
      <p:pic>
        <p:nvPicPr>
          <p:cNvPr id="7" name="Obraz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0241" y="7766620"/>
            <a:ext cx="11383347" cy="2519084"/>
          </a:xfrm>
          <a:prstGeom prst="rect">
            <a:avLst/>
          </a:prstGeom>
        </p:spPr>
      </p:pic>
      <p:pic>
        <p:nvPicPr>
          <p:cNvPr id="9" name="Obraz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46824" y="5340479"/>
            <a:ext cx="4192560" cy="2426142"/>
          </a:xfrm>
          <a:prstGeom prst="rect">
            <a:avLst/>
          </a:prstGeom>
        </p:spPr>
      </p:pic>
      <p:sp>
        <p:nvSpPr>
          <p:cNvPr id="10" name="pole tekstowe 9"/>
          <p:cNvSpPr txBox="1"/>
          <p:nvPr/>
        </p:nvSpPr>
        <p:spPr>
          <a:xfrm>
            <a:off x="1863958" y="10211555"/>
            <a:ext cx="21499895"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pl-PL" sz="3200" dirty="0"/>
              <a:t>„Długoterminowym celem dla bezpieczeństwa ruchu drogowego jest wyeliminowanie skutków wypadków w formie ofiar śmiertelnych i ofiar ciężkich obrażeń. Aby osiągnąć ten cel </a:t>
            </a:r>
            <a:r>
              <a:rPr lang="pl-PL" sz="3200" b="1" dirty="0"/>
              <a:t>projektanci i wykonawcy systemów transportowych zobowiązani są do adaptowania wymogów Wizji Zero</a:t>
            </a:r>
            <a:r>
              <a:rPr lang="pl-PL" sz="3200" dirty="0"/>
              <a:t>. </a:t>
            </a:r>
            <a:r>
              <a:rPr lang="pl-PL" sz="3200" b="1" dirty="0"/>
              <a:t>Odpowiedzialność za bezpieczeństwo powinno być dzielone pomiędzy użytkowników i projektantów systemu drogowego, w tym zarządców dróg, producentów pojazdów oraz osób odpowiedzialnych za komercyjny transport </a:t>
            </a:r>
            <a:r>
              <a:rPr lang="pl-PL" sz="3200" b="1" dirty="0" err="1"/>
              <a:t>drogowy</a:t>
            </a:r>
            <a:r>
              <a:rPr lang="pl-PL" sz="3200" dirty="0" err="1"/>
              <a:t>”</a:t>
            </a:r>
            <a:r>
              <a:rPr kumimoji="0" lang="pl-PL" sz="1600" i="1" strike="noStrike" cap="none" spc="0" normalizeH="0" baseline="0" dirty="0" err="1">
                <a:ln>
                  <a:noFill/>
                </a:ln>
                <a:solidFill>
                  <a:srgbClr val="57554B"/>
                </a:solidFill>
                <a:effectLst/>
                <a:uFillTx/>
                <a:sym typeface="Hoefler Text"/>
              </a:rPr>
              <a:t>Źródło</a:t>
            </a:r>
            <a:r>
              <a:rPr lang="pl-PL" sz="1600" dirty="0"/>
              <a:t>: https://brd24.pl/spoleczenstwo/wizja-zero-szwedzi-wprowadzili-polityke-bezpieczenstwa-drogach/</a:t>
            </a:r>
            <a:endParaRPr kumimoji="0" lang="pl-PL" sz="1600" b="0" i="0" u="none" strike="noStrike" cap="none" spc="0" normalizeH="0" baseline="0" dirty="0">
              <a:ln>
                <a:noFill/>
              </a:ln>
              <a:solidFill>
                <a:srgbClr val="57554B"/>
              </a:solidFill>
              <a:effectLst/>
              <a:uFillTx/>
              <a:sym typeface="Hoefler Text"/>
            </a:endParaRPr>
          </a:p>
        </p:txBody>
      </p:sp>
      <p:sp>
        <p:nvSpPr>
          <p:cNvPr id="2" name="Programowanie BRD…">
            <a:extLst>
              <a:ext uri="{FF2B5EF4-FFF2-40B4-BE49-F238E27FC236}">
                <a16:creationId xmlns:a16="http://schemas.microsoft.com/office/drawing/2014/main" id="{ADF1BB84-9501-17D1-06F0-C59727384BEC}"/>
              </a:ext>
            </a:extLst>
          </p:cNvPr>
          <p:cNvSpPr txBox="1">
            <a:spLocks noGrp="1"/>
          </p:cNvSpPr>
          <p:nvPr>
            <p:ph type="title"/>
          </p:nvPr>
        </p:nvSpPr>
        <p:spPr>
          <a:xfrm>
            <a:off x="1587500" y="1143000"/>
            <a:ext cx="21209000" cy="1778000"/>
          </a:xfrm>
          <a:prstGeom prst="rect">
            <a:avLst/>
          </a:prstGeom>
        </p:spPr>
        <p:txBody>
          <a:bodyPr>
            <a:normAutofit/>
          </a:bodyPr>
          <a:lstStyle/>
          <a:p>
            <a:pPr defTabSz="676909">
              <a:defRPr sz="8036" b="1"/>
            </a:pPr>
            <a:r>
              <a:rPr lang="pl-PL" sz="6600" dirty="0">
                <a:latin typeface="Hoefler Text"/>
              </a:rPr>
              <a:t>PROGRAMOWANIE </a:t>
            </a:r>
            <a:r>
              <a:rPr sz="6600" dirty="0">
                <a:latin typeface="Hoefler Text"/>
              </a:rPr>
              <a:t>BRD</a:t>
            </a:r>
            <a:br>
              <a:rPr lang="pl-PL" sz="6600" dirty="0">
                <a:latin typeface="Hoefler Text"/>
              </a:rPr>
            </a:br>
            <a:r>
              <a:rPr lang="pl-PL" sz="4400" dirty="0">
                <a:latin typeface="Hoefler Text"/>
              </a:rPr>
              <a:t>założenia do programów </a:t>
            </a:r>
            <a:r>
              <a:rPr lang="pl-PL" sz="4400" dirty="0" err="1">
                <a:latin typeface="Hoefler Text"/>
              </a:rPr>
              <a:t>brd</a:t>
            </a:r>
            <a:r>
              <a:rPr lang="pl-PL" sz="4400" dirty="0">
                <a:latin typeface="Hoefler Text"/>
              </a:rPr>
              <a:t> do roku 2030</a:t>
            </a:r>
            <a:endParaRPr sz="7200" dirty="0">
              <a:latin typeface="Hoefler Text"/>
            </a:endParaRPr>
          </a:p>
        </p:txBody>
      </p:sp>
    </p:spTree>
    <p:extLst>
      <p:ext uri="{BB962C8B-B14F-4D97-AF65-F5344CB8AC3E}">
        <p14:creationId xmlns:p14="http://schemas.microsoft.com/office/powerpoint/2010/main" val="352514145"/>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893612" y="3561612"/>
            <a:ext cx="20596776" cy="923330"/>
          </a:xfrm>
          <a:prstGeom prst="rect">
            <a:avLst/>
          </a:prstGeom>
        </p:spPr>
        <p:txBody>
          <a:bodyPr wrap="square">
            <a:spAutoFit/>
          </a:bodyPr>
          <a:lstStyle/>
          <a:p>
            <a:r>
              <a:rPr lang="pl-PL" sz="5400" b="1" dirty="0"/>
              <a:t>Wizja zero jako paradygmat bezpieczeństwa ruchu drogowego</a:t>
            </a:r>
          </a:p>
        </p:txBody>
      </p:sp>
      <p:sp>
        <p:nvSpPr>
          <p:cNvPr id="5" name="Prostokąt 4"/>
          <p:cNvSpPr/>
          <p:nvPr/>
        </p:nvSpPr>
        <p:spPr>
          <a:xfrm>
            <a:off x="4359887" y="5240584"/>
            <a:ext cx="3173643" cy="769441"/>
          </a:xfrm>
          <a:prstGeom prst="rect">
            <a:avLst/>
          </a:prstGeom>
        </p:spPr>
        <p:txBody>
          <a:bodyPr wrap="square">
            <a:spAutoFit/>
          </a:bodyPr>
          <a:lstStyle/>
          <a:p>
            <a:r>
              <a:rPr lang="pl-PL" sz="4400" b="1" u="sng" dirty="0">
                <a:solidFill>
                  <a:schemeClr val="accent1">
                    <a:lumMod val="50000"/>
                  </a:schemeClr>
                </a:solidFill>
              </a:rPr>
              <a:t>ETYKA</a:t>
            </a:r>
          </a:p>
        </p:txBody>
      </p:sp>
      <p:sp>
        <p:nvSpPr>
          <p:cNvPr id="6" name="Prostokąt 5"/>
          <p:cNvSpPr/>
          <p:nvPr/>
        </p:nvSpPr>
        <p:spPr>
          <a:xfrm>
            <a:off x="982824" y="6765666"/>
            <a:ext cx="9927771" cy="5462571"/>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4400" dirty="0"/>
              <a:t>„Jest rzeczą niewyobrażalną, aby we współczesnym, humanitarnym społeczeństwie człowiek, który popełnił niezamierzony błąd w ruchu drogowym, był karany wyrokiem śmierci z jego natychmiastowym wykonaniem”</a:t>
            </a:r>
          </a:p>
        </p:txBody>
      </p:sp>
      <p:sp>
        <p:nvSpPr>
          <p:cNvPr id="7" name="Prostokąt 6"/>
          <p:cNvSpPr/>
          <p:nvPr/>
        </p:nvSpPr>
        <p:spPr>
          <a:xfrm>
            <a:off x="11304890" y="4992318"/>
            <a:ext cx="12192000" cy="1446550"/>
          </a:xfrm>
          <a:prstGeom prst="rect">
            <a:avLst/>
          </a:prstGeom>
        </p:spPr>
        <p:txBody>
          <a:bodyPr>
            <a:spAutoFit/>
          </a:bodyPr>
          <a:lstStyle/>
          <a:p>
            <a:r>
              <a:rPr lang="pl-PL" sz="4400" b="1" u="sng" dirty="0">
                <a:solidFill>
                  <a:schemeClr val="accent1">
                    <a:lumMod val="50000"/>
                  </a:schemeClr>
                </a:solidFill>
              </a:rPr>
              <a:t>Zagadnienie tzw. odpowiedzialności</a:t>
            </a:r>
            <a:br>
              <a:rPr lang="pl-PL" sz="4400" b="1" u="sng" dirty="0">
                <a:solidFill>
                  <a:schemeClr val="accent1">
                    <a:lumMod val="50000"/>
                  </a:schemeClr>
                </a:solidFill>
              </a:rPr>
            </a:br>
            <a:r>
              <a:rPr lang="pl-PL" sz="4400" b="1" u="sng" dirty="0">
                <a:solidFill>
                  <a:schemeClr val="accent1">
                    <a:lumMod val="50000"/>
                  </a:schemeClr>
                </a:solidFill>
              </a:rPr>
              <a:t>kolektywnej lub współdzielonej</a:t>
            </a:r>
          </a:p>
        </p:txBody>
      </p:sp>
      <p:sp>
        <p:nvSpPr>
          <p:cNvPr id="8" name="Prostokąt 7"/>
          <p:cNvSpPr/>
          <p:nvPr/>
        </p:nvSpPr>
        <p:spPr>
          <a:xfrm>
            <a:off x="11304890" y="6763182"/>
            <a:ext cx="12192000" cy="5465056"/>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4400" dirty="0"/>
              <a:t>Wypadek drogowy najczęściej jest skutkiem wielu przyczyn. Nie zawsze winni są wyłącznie użytkownicy drogi, lecz niejednokrotnie – także projektanci systemu drogowego: zarządcy dróg, przedstawiciele władz i instytucji transportowych</a:t>
            </a:r>
          </a:p>
        </p:txBody>
      </p:sp>
      <p:sp>
        <p:nvSpPr>
          <p:cNvPr id="9" name="pole tekstowe 8"/>
          <p:cNvSpPr txBox="1"/>
          <p:nvPr/>
        </p:nvSpPr>
        <p:spPr>
          <a:xfrm>
            <a:off x="970384" y="12552550"/>
            <a:ext cx="19277045"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pl-PL" sz="1600" dirty="0"/>
              <a:t>Źródło: Paweł </a:t>
            </a:r>
            <a:r>
              <a:rPr lang="pl-PL" sz="1600" dirty="0" err="1"/>
              <a:t>Bany</a:t>
            </a:r>
            <a:r>
              <a:rPr lang="pl-PL" sz="1600" dirty="0"/>
              <a:t>, Instytut Transportu Samochodowego, Centrum Bezpieczeństwa Ruchu Drogowego, </a:t>
            </a:r>
            <a:r>
              <a:rPr lang="nn-NO" sz="1600" dirty="0"/>
              <a:t>Tom LXXI Nr 5 2019 DOI 10.33226/1231-2037.2019.5.7 </a:t>
            </a:r>
            <a:endParaRPr kumimoji="0" lang="pl-PL" sz="1600" b="0" i="0" u="none" strike="noStrike" cap="none" spc="0" normalizeH="0" baseline="0" dirty="0">
              <a:ln>
                <a:noFill/>
              </a:ln>
              <a:solidFill>
                <a:srgbClr val="57554B"/>
              </a:solidFill>
              <a:effectLst/>
              <a:uFillTx/>
              <a:sym typeface="Hoefler Text"/>
            </a:endParaRPr>
          </a:p>
        </p:txBody>
      </p:sp>
      <p:sp>
        <p:nvSpPr>
          <p:cNvPr id="2" name="Programowanie BRD…">
            <a:extLst>
              <a:ext uri="{FF2B5EF4-FFF2-40B4-BE49-F238E27FC236}">
                <a16:creationId xmlns:a16="http://schemas.microsoft.com/office/drawing/2014/main" id="{DCD78097-261F-D7A4-EF2C-F36BFCD1B362}"/>
              </a:ext>
            </a:extLst>
          </p:cNvPr>
          <p:cNvSpPr txBox="1">
            <a:spLocks noGrp="1"/>
          </p:cNvSpPr>
          <p:nvPr>
            <p:ph type="title"/>
          </p:nvPr>
        </p:nvSpPr>
        <p:spPr>
          <a:xfrm>
            <a:off x="1587500" y="1143000"/>
            <a:ext cx="21209000" cy="1778000"/>
          </a:xfrm>
          <a:prstGeom prst="rect">
            <a:avLst/>
          </a:prstGeom>
        </p:spPr>
        <p:txBody>
          <a:bodyPr>
            <a:normAutofit/>
          </a:bodyPr>
          <a:lstStyle/>
          <a:p>
            <a:pPr defTabSz="676909">
              <a:defRPr sz="8036" b="1"/>
            </a:pPr>
            <a:r>
              <a:rPr lang="pl-PL" sz="6600" dirty="0">
                <a:latin typeface="Hoefler Text"/>
              </a:rPr>
              <a:t>PROGRAMOWANIE </a:t>
            </a:r>
            <a:r>
              <a:rPr sz="6600" dirty="0">
                <a:latin typeface="Hoefler Text"/>
              </a:rPr>
              <a:t>BRD</a:t>
            </a:r>
            <a:br>
              <a:rPr lang="pl-PL" sz="6600" dirty="0">
                <a:latin typeface="Hoefler Text"/>
              </a:rPr>
            </a:br>
            <a:r>
              <a:rPr lang="pl-PL" sz="4400" dirty="0">
                <a:latin typeface="Hoefler Text"/>
              </a:rPr>
              <a:t>założenia do programów </a:t>
            </a:r>
            <a:r>
              <a:rPr lang="pl-PL" sz="4400" dirty="0" err="1">
                <a:latin typeface="Hoefler Text"/>
              </a:rPr>
              <a:t>brd</a:t>
            </a:r>
            <a:r>
              <a:rPr lang="pl-PL" sz="4400" dirty="0">
                <a:latin typeface="Hoefler Text"/>
              </a:rPr>
              <a:t> do roku 2030</a:t>
            </a:r>
            <a:endParaRPr sz="7200" dirty="0">
              <a:latin typeface="Hoefler Text"/>
            </a:endParaRPr>
          </a:p>
        </p:txBody>
      </p:sp>
    </p:spTree>
    <p:extLst>
      <p:ext uri="{BB962C8B-B14F-4D97-AF65-F5344CB8AC3E}">
        <p14:creationId xmlns:p14="http://schemas.microsoft.com/office/powerpoint/2010/main" val="931487908"/>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2729751" y="3503555"/>
            <a:ext cx="8534709" cy="861774"/>
          </a:xfrm>
          <a:prstGeom prst="rect">
            <a:avLst/>
          </a:prstGeom>
        </p:spPr>
        <p:txBody>
          <a:bodyPr wrap="none">
            <a:spAutoFit/>
          </a:bodyPr>
          <a:lstStyle/>
          <a:p>
            <a:r>
              <a:rPr lang="pl-PL" b="1" u="sng" dirty="0">
                <a:solidFill>
                  <a:schemeClr val="accent1">
                    <a:lumMod val="50000"/>
                  </a:schemeClr>
                </a:solidFill>
              </a:rPr>
              <a:t>ANTROPOLOGIA FILOZOFICZNA</a:t>
            </a:r>
          </a:p>
        </p:txBody>
      </p:sp>
      <p:sp>
        <p:nvSpPr>
          <p:cNvPr id="5" name="Prostokąt 4"/>
          <p:cNvSpPr/>
          <p:nvPr/>
        </p:nvSpPr>
        <p:spPr>
          <a:xfrm>
            <a:off x="1483482" y="4615973"/>
            <a:ext cx="11027247" cy="1135761"/>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3800" dirty="0"/>
              <a:t>Człowiek jest istotą zawodną i popełniającą błędy</a:t>
            </a:r>
          </a:p>
        </p:txBody>
      </p:sp>
      <p:sp>
        <p:nvSpPr>
          <p:cNvPr id="6" name="Prostokąt 5"/>
          <p:cNvSpPr/>
          <p:nvPr/>
        </p:nvSpPr>
        <p:spPr>
          <a:xfrm>
            <a:off x="1483482" y="6178426"/>
            <a:ext cx="11027247" cy="2068938"/>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3800" dirty="0"/>
              <a:t>Dobrze zaprojektowany system ruchu drogowego powinien tolerować nasze błędy i niejako</a:t>
            </a:r>
            <a:br>
              <a:rPr lang="pl-PL" sz="3800" dirty="0"/>
            </a:br>
            <a:r>
              <a:rPr lang="pl-PL" sz="3800" dirty="0"/>
              <a:t>„wybaczać” je</a:t>
            </a:r>
          </a:p>
        </p:txBody>
      </p:sp>
      <p:sp>
        <p:nvSpPr>
          <p:cNvPr id="8" name="Prostokąt 7"/>
          <p:cNvSpPr/>
          <p:nvPr/>
        </p:nvSpPr>
        <p:spPr>
          <a:xfrm>
            <a:off x="1483482" y="8555932"/>
            <a:ext cx="11027247" cy="4004919"/>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3600" dirty="0"/>
              <a:t>Ciało ludzkie ma określone granice wytrzymałości                i odporności na przetrwanie wypadku drogowego powinniśmy do tego stopnia zredukować ekspozycję ciała człowieka na działanie sił mechanicznych (energia kinetyczna), aby miał on autentyczne szanse na przeżycie wypadku drogowego, gdy już do niego dojdzie</a:t>
            </a:r>
          </a:p>
        </p:txBody>
      </p:sp>
      <p:sp>
        <p:nvSpPr>
          <p:cNvPr id="9" name="Prostokąt 8"/>
          <p:cNvSpPr/>
          <p:nvPr/>
        </p:nvSpPr>
        <p:spPr>
          <a:xfrm>
            <a:off x="16303225" y="3503555"/>
            <a:ext cx="3546164" cy="861774"/>
          </a:xfrm>
          <a:prstGeom prst="rect">
            <a:avLst/>
          </a:prstGeom>
        </p:spPr>
        <p:txBody>
          <a:bodyPr wrap="none">
            <a:spAutoFit/>
          </a:bodyPr>
          <a:lstStyle/>
          <a:p>
            <a:r>
              <a:rPr lang="pl-PL" b="1" u="sng" dirty="0">
                <a:solidFill>
                  <a:schemeClr val="accent1">
                    <a:lumMod val="50000"/>
                  </a:schemeClr>
                </a:solidFill>
              </a:rPr>
              <a:t>AKSJOLOGIA</a:t>
            </a:r>
          </a:p>
        </p:txBody>
      </p:sp>
      <p:sp>
        <p:nvSpPr>
          <p:cNvPr id="10" name="Prostokąt 9"/>
          <p:cNvSpPr/>
          <p:nvPr/>
        </p:nvSpPr>
        <p:spPr>
          <a:xfrm>
            <a:off x="13116235" y="4615973"/>
            <a:ext cx="9920144" cy="3939959"/>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3800" dirty="0"/>
              <a:t>Ponieważ życie ludzkie jest bezcenne, nie wolno go poświęcać w imię czegoś innego (</a:t>
            </a:r>
            <a:r>
              <a:rPr lang="pl-PL" sz="3800" dirty="0" err="1"/>
              <a:t>Tingvall</a:t>
            </a:r>
            <a:r>
              <a:rPr lang="pl-PL" sz="3800" dirty="0"/>
              <a:t>, 2012). Patrząc z tej perspektywy należy uznać, iż każdy przypadek śmierci lub trwałej utraty zdrowia na drodze jest czymś zupełnie niedopuszczalnym i nieakceptowalnym</a:t>
            </a:r>
          </a:p>
        </p:txBody>
      </p:sp>
      <p:sp>
        <p:nvSpPr>
          <p:cNvPr id="11" name="Prostokąt 10"/>
          <p:cNvSpPr/>
          <p:nvPr/>
        </p:nvSpPr>
        <p:spPr>
          <a:xfrm>
            <a:off x="15498518" y="9188535"/>
            <a:ext cx="5155579" cy="861774"/>
          </a:xfrm>
          <a:prstGeom prst="rect">
            <a:avLst/>
          </a:prstGeom>
        </p:spPr>
        <p:txBody>
          <a:bodyPr wrap="none">
            <a:spAutoFit/>
          </a:bodyPr>
          <a:lstStyle/>
          <a:p>
            <a:r>
              <a:rPr lang="pl-PL" b="1" u="sng" dirty="0">
                <a:solidFill>
                  <a:schemeClr val="accent1">
                    <a:lumMod val="50000"/>
                  </a:schemeClr>
                </a:solidFill>
              </a:rPr>
              <a:t>FILOZOFIA PRAWA</a:t>
            </a:r>
          </a:p>
        </p:txBody>
      </p:sp>
      <p:sp>
        <p:nvSpPr>
          <p:cNvPr id="12" name="Prostokąt 11"/>
          <p:cNvSpPr/>
          <p:nvPr/>
        </p:nvSpPr>
        <p:spPr>
          <a:xfrm>
            <a:off x="13116235" y="10197928"/>
            <a:ext cx="9920144" cy="2362923"/>
          </a:xfrm>
          <a:prstGeom prst="rect">
            <a:avLst/>
          </a:prstGeom>
          <a:solidFill>
            <a:srgbClr val="E4E4E0"/>
          </a:solidFill>
          <a:ln w="28575">
            <a:noFill/>
          </a:ln>
          <a:effectLst>
            <a:outerShdw blurRad="190500" dist="101600" dir="2700000" algn="tl" rotWithShape="0">
              <a:prstClr val="black">
                <a:alpha val="30000"/>
              </a:prstClr>
            </a:outerShdw>
          </a:effectLst>
        </p:spPr>
        <p:txBody>
          <a:bodyPr wrap="square" anchor="ctr" anchorCtr="0">
            <a:noAutofit/>
          </a:bodyPr>
          <a:lstStyle/>
          <a:p>
            <a:r>
              <a:rPr lang="pl-PL" sz="3800" dirty="0"/>
              <a:t>„Zapewnimy ludziom bezpieczny system ruchu drogowego, lecz zarazem będziemy od nich wymagali więcej”</a:t>
            </a:r>
          </a:p>
        </p:txBody>
      </p:sp>
      <p:pic>
        <p:nvPicPr>
          <p:cNvPr id="13" name="Obraz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463" y="12715027"/>
            <a:ext cx="19332092" cy="377985"/>
          </a:xfrm>
          <a:prstGeom prst="rect">
            <a:avLst/>
          </a:prstGeom>
        </p:spPr>
      </p:pic>
      <p:sp>
        <p:nvSpPr>
          <p:cNvPr id="2" name="Programowanie BRD…">
            <a:extLst>
              <a:ext uri="{FF2B5EF4-FFF2-40B4-BE49-F238E27FC236}">
                <a16:creationId xmlns:a16="http://schemas.microsoft.com/office/drawing/2014/main" id="{507498D0-B50C-D29A-F1DD-57A32C647F7B}"/>
              </a:ext>
            </a:extLst>
          </p:cNvPr>
          <p:cNvSpPr txBox="1">
            <a:spLocks noGrp="1"/>
          </p:cNvSpPr>
          <p:nvPr>
            <p:ph type="title"/>
          </p:nvPr>
        </p:nvSpPr>
        <p:spPr>
          <a:xfrm>
            <a:off x="1587500" y="1143000"/>
            <a:ext cx="21209000" cy="1778000"/>
          </a:xfrm>
          <a:prstGeom prst="rect">
            <a:avLst/>
          </a:prstGeom>
        </p:spPr>
        <p:txBody>
          <a:bodyPr>
            <a:normAutofit/>
          </a:bodyPr>
          <a:lstStyle/>
          <a:p>
            <a:pPr defTabSz="676909">
              <a:defRPr sz="8036" b="1"/>
            </a:pPr>
            <a:r>
              <a:rPr lang="pl-PL" sz="6600" dirty="0">
                <a:latin typeface="Hoefler Text"/>
              </a:rPr>
              <a:t>PROGRAMOWANIE </a:t>
            </a:r>
            <a:r>
              <a:rPr sz="6600" dirty="0">
                <a:latin typeface="Hoefler Text"/>
              </a:rPr>
              <a:t>BRD</a:t>
            </a:r>
            <a:br>
              <a:rPr lang="pl-PL" sz="6600" dirty="0">
                <a:latin typeface="Hoefler Text"/>
              </a:rPr>
            </a:br>
            <a:r>
              <a:rPr lang="pl-PL" sz="4400" dirty="0">
                <a:latin typeface="Hoefler Text"/>
              </a:rPr>
              <a:t>założenia do programów </a:t>
            </a:r>
            <a:r>
              <a:rPr lang="pl-PL" sz="4400" dirty="0" err="1">
                <a:latin typeface="Hoefler Text"/>
              </a:rPr>
              <a:t>brd</a:t>
            </a:r>
            <a:r>
              <a:rPr lang="pl-PL" sz="4400" dirty="0">
                <a:latin typeface="Hoefler Text"/>
              </a:rPr>
              <a:t> do roku 2030</a:t>
            </a:r>
            <a:endParaRPr sz="7200" dirty="0">
              <a:latin typeface="Hoefler Text"/>
            </a:endParaRPr>
          </a:p>
        </p:txBody>
      </p:sp>
    </p:spTree>
    <p:extLst>
      <p:ext uri="{BB962C8B-B14F-4D97-AF65-F5344CB8AC3E}">
        <p14:creationId xmlns:p14="http://schemas.microsoft.com/office/powerpoint/2010/main" val="121868208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rcRect b="4027"/>
          <a:stretch/>
        </p:blipFill>
        <p:spPr>
          <a:xfrm>
            <a:off x="3971730" y="5038531"/>
            <a:ext cx="17000376" cy="6429569"/>
          </a:xfrm>
          <a:prstGeom prst="rect">
            <a:avLst/>
          </a:prstGeom>
          <a:effectLst>
            <a:outerShdw blurRad="50800" dist="38100" dir="2700000" algn="tl" rotWithShape="0">
              <a:prstClr val="black">
                <a:alpha val="40000"/>
              </a:prstClr>
            </a:outerShdw>
          </a:effectLst>
        </p:spPr>
      </p:pic>
      <p:sp>
        <p:nvSpPr>
          <p:cNvPr id="5" name="pole tekstowe 4"/>
          <p:cNvSpPr txBox="1"/>
          <p:nvPr/>
        </p:nvSpPr>
        <p:spPr>
          <a:xfrm>
            <a:off x="4142792" y="3828073"/>
            <a:ext cx="1640321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pl-PL" b="1" dirty="0">
                <a:solidFill>
                  <a:schemeClr val="bg1">
                    <a:lumMod val="75000"/>
                    <a:lumOff val="25000"/>
                  </a:schemeClr>
                </a:solidFill>
              </a:rPr>
              <a:t>PODEJŚCIE DO BEZPIECZEŃSTWA</a:t>
            </a:r>
            <a:endParaRPr kumimoji="0" lang="pl-PL" sz="5000" b="1" i="0" u="none" strike="noStrike" cap="none" spc="0" normalizeH="0" baseline="0" dirty="0">
              <a:ln>
                <a:noFill/>
              </a:ln>
              <a:solidFill>
                <a:schemeClr val="bg1">
                  <a:lumMod val="75000"/>
                  <a:lumOff val="25000"/>
                </a:schemeClr>
              </a:solidFill>
              <a:effectLst/>
              <a:uFillTx/>
              <a:sym typeface="Hoefler Text"/>
            </a:endParaRPr>
          </a:p>
        </p:txBody>
      </p:sp>
      <p:sp>
        <p:nvSpPr>
          <p:cNvPr id="2" name="Programowanie BRD…">
            <a:extLst>
              <a:ext uri="{FF2B5EF4-FFF2-40B4-BE49-F238E27FC236}">
                <a16:creationId xmlns:a16="http://schemas.microsoft.com/office/drawing/2014/main" id="{F8A14F84-CDBA-E956-61C6-EE09F68E8E11}"/>
              </a:ext>
            </a:extLst>
          </p:cNvPr>
          <p:cNvSpPr txBox="1">
            <a:spLocks noGrp="1"/>
          </p:cNvSpPr>
          <p:nvPr>
            <p:ph type="title"/>
          </p:nvPr>
        </p:nvSpPr>
        <p:spPr>
          <a:xfrm>
            <a:off x="1587500" y="1143000"/>
            <a:ext cx="21209000" cy="1778000"/>
          </a:xfrm>
          <a:prstGeom prst="rect">
            <a:avLst/>
          </a:prstGeom>
        </p:spPr>
        <p:txBody>
          <a:bodyPr>
            <a:normAutofit/>
          </a:bodyPr>
          <a:lstStyle/>
          <a:p>
            <a:pPr defTabSz="676909">
              <a:defRPr sz="8036" b="1"/>
            </a:pPr>
            <a:r>
              <a:rPr lang="pl-PL" sz="6600" dirty="0">
                <a:latin typeface="Hoefler Text"/>
              </a:rPr>
              <a:t>PROGRAMOWANIE </a:t>
            </a:r>
            <a:r>
              <a:rPr sz="6600" dirty="0">
                <a:latin typeface="Hoefler Text"/>
              </a:rPr>
              <a:t>BRD</a:t>
            </a:r>
            <a:br>
              <a:rPr lang="pl-PL" sz="6600" dirty="0">
                <a:latin typeface="Hoefler Text"/>
              </a:rPr>
            </a:br>
            <a:r>
              <a:rPr lang="pl-PL" sz="4400" dirty="0">
                <a:latin typeface="Hoefler Text"/>
              </a:rPr>
              <a:t>założenia do programów </a:t>
            </a:r>
            <a:r>
              <a:rPr lang="pl-PL" sz="4400" dirty="0" err="1">
                <a:latin typeface="Hoefler Text"/>
              </a:rPr>
              <a:t>brd</a:t>
            </a:r>
            <a:r>
              <a:rPr lang="pl-PL" sz="4400" dirty="0">
                <a:latin typeface="Hoefler Text"/>
              </a:rPr>
              <a:t> do roku 2030</a:t>
            </a:r>
            <a:endParaRPr sz="7200" dirty="0">
              <a:latin typeface="Hoefler Text"/>
            </a:endParaRPr>
          </a:p>
        </p:txBody>
      </p:sp>
    </p:spTree>
    <p:extLst>
      <p:ext uri="{BB962C8B-B14F-4D97-AF65-F5344CB8AC3E}">
        <p14:creationId xmlns:p14="http://schemas.microsoft.com/office/powerpoint/2010/main" val="2035578849"/>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cstate="print">
            <a:extLst>
              <a:ext uri="{28A0092B-C50C-407E-A947-70E740481C1C}">
                <a14:useLocalDpi xmlns:a14="http://schemas.microsoft.com/office/drawing/2010/main" val="0"/>
              </a:ext>
            </a:extLst>
          </a:blip>
          <a:srcRect/>
          <a:stretch/>
        </p:blipFill>
        <p:spPr>
          <a:xfrm>
            <a:off x="12753345" y="3664444"/>
            <a:ext cx="5265420" cy="43738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3" name="Kierunki działań strategicznych odpowiadające największym wyzwaniom w zakresie BRD (KE - m.in. średniookresowy strategiczny plan działania do roku 2030) - m.in.:…"/>
          <p:cNvSpPr txBox="1">
            <a:spLocks noGrp="1"/>
          </p:cNvSpPr>
          <p:nvPr>
            <p:ph type="body" sz="half" idx="1"/>
          </p:nvPr>
        </p:nvSpPr>
        <p:spPr>
          <a:xfrm>
            <a:off x="932629" y="3732494"/>
            <a:ext cx="11820716" cy="8993427"/>
          </a:xfrm>
          <a:prstGeom prst="rect">
            <a:avLst/>
          </a:prstGeom>
        </p:spPr>
        <p:txBody>
          <a:bodyPr>
            <a:normAutofit/>
          </a:bodyPr>
          <a:lstStyle/>
          <a:p>
            <a:pPr marL="0" indent="0">
              <a:buSzTx/>
              <a:buNone/>
            </a:pPr>
            <a:r>
              <a:rPr sz="4800" b="1" dirty="0" err="1"/>
              <a:t>Kierunki</a:t>
            </a:r>
            <a:r>
              <a:rPr sz="4800" b="1" dirty="0"/>
              <a:t> </a:t>
            </a:r>
            <a:r>
              <a:rPr sz="4800" b="1" dirty="0" err="1"/>
              <a:t>działań</a:t>
            </a:r>
            <a:r>
              <a:rPr sz="4800" b="1" dirty="0"/>
              <a:t> </a:t>
            </a:r>
            <a:r>
              <a:rPr sz="4800" b="1" dirty="0" err="1"/>
              <a:t>strategicznych</a:t>
            </a:r>
            <a:r>
              <a:rPr sz="4800" b="1" dirty="0"/>
              <a:t> </a:t>
            </a:r>
            <a:r>
              <a:rPr sz="4800" b="1" dirty="0" err="1"/>
              <a:t>odpowiadające</a:t>
            </a:r>
            <a:r>
              <a:rPr sz="4800" b="1" dirty="0"/>
              <a:t> </a:t>
            </a:r>
            <a:r>
              <a:rPr sz="4800" b="1" dirty="0" err="1"/>
              <a:t>największym</a:t>
            </a:r>
            <a:r>
              <a:rPr sz="4800" b="1" dirty="0"/>
              <a:t> </a:t>
            </a:r>
            <a:r>
              <a:rPr sz="4800" b="1" dirty="0" err="1"/>
              <a:t>wyzwaniom</a:t>
            </a:r>
            <a:br>
              <a:rPr lang="pl-PL" sz="4800" b="1" dirty="0"/>
            </a:br>
            <a:r>
              <a:rPr sz="4800" b="1" dirty="0"/>
              <a:t>w </a:t>
            </a:r>
            <a:r>
              <a:rPr sz="4800" b="1" dirty="0" err="1"/>
              <a:t>zakresie</a:t>
            </a:r>
            <a:r>
              <a:rPr sz="4800" b="1" dirty="0"/>
              <a:t> BRD</a:t>
            </a:r>
            <a:br>
              <a:rPr lang="pl-PL" sz="4800" b="1" dirty="0"/>
            </a:br>
            <a:r>
              <a:rPr sz="4800" dirty="0"/>
              <a:t>(KE - m.in. </a:t>
            </a:r>
            <a:r>
              <a:rPr sz="4800" dirty="0" err="1"/>
              <a:t>średniookresowy</a:t>
            </a:r>
            <a:r>
              <a:rPr sz="4800" dirty="0"/>
              <a:t> </a:t>
            </a:r>
            <a:r>
              <a:rPr sz="4800" dirty="0" err="1"/>
              <a:t>strategiczny</a:t>
            </a:r>
            <a:r>
              <a:rPr sz="4800" dirty="0"/>
              <a:t> plan </a:t>
            </a:r>
            <a:r>
              <a:rPr sz="4800" dirty="0" err="1"/>
              <a:t>działania</a:t>
            </a:r>
            <a:r>
              <a:rPr sz="4800" dirty="0"/>
              <a:t> do </a:t>
            </a:r>
            <a:r>
              <a:rPr sz="4800" dirty="0" err="1"/>
              <a:t>roku</a:t>
            </a:r>
            <a:r>
              <a:rPr sz="4800" dirty="0"/>
              <a:t> 2030) - m.in.:</a:t>
            </a:r>
          </a:p>
          <a:p>
            <a:pPr marL="521607" indent="-521607">
              <a:buBlip>
                <a:blip r:embed="rId3"/>
              </a:buBlip>
            </a:pPr>
            <a:r>
              <a:rPr sz="4800" dirty="0" err="1"/>
              <a:t>uwzględnienie</a:t>
            </a:r>
            <a:r>
              <a:rPr sz="4800" dirty="0"/>
              <a:t> </a:t>
            </a:r>
            <a:r>
              <a:rPr sz="4800" dirty="0" err="1"/>
              <a:t>zagrożeń</a:t>
            </a:r>
            <a:r>
              <a:rPr sz="4800" dirty="0"/>
              <a:t> </a:t>
            </a:r>
            <a:r>
              <a:rPr sz="4800" dirty="0" err="1"/>
              <a:t>związanych</a:t>
            </a:r>
            <a:br>
              <a:rPr lang="pl-PL" sz="4800" dirty="0"/>
            </a:br>
            <a:r>
              <a:rPr sz="4800" dirty="0"/>
              <a:t>z </a:t>
            </a:r>
            <a:r>
              <a:rPr sz="4800" dirty="0" err="1"/>
              <a:t>nadmierną</a:t>
            </a:r>
            <a:r>
              <a:rPr sz="4800" dirty="0"/>
              <a:t> </a:t>
            </a:r>
            <a:r>
              <a:rPr sz="4800" dirty="0" err="1"/>
              <a:t>prędkością</a:t>
            </a:r>
            <a:r>
              <a:rPr sz="4800" dirty="0"/>
              <a:t>, </a:t>
            </a:r>
            <a:r>
              <a:rPr sz="4800" dirty="0" err="1"/>
              <a:t>alkoholem</a:t>
            </a:r>
            <a:br>
              <a:rPr lang="pl-PL" sz="4800" dirty="0"/>
            </a:br>
            <a:r>
              <a:rPr sz="4800" dirty="0"/>
              <a:t>i </a:t>
            </a:r>
            <a:r>
              <a:rPr sz="4800" dirty="0" err="1"/>
              <a:t>narkotykami</a:t>
            </a:r>
            <a:r>
              <a:rPr sz="4800" dirty="0"/>
              <a:t> </a:t>
            </a:r>
            <a:r>
              <a:rPr sz="4800" dirty="0" err="1"/>
              <a:t>oraz</a:t>
            </a:r>
            <a:r>
              <a:rPr sz="4800" dirty="0"/>
              <a:t> </a:t>
            </a:r>
            <a:r>
              <a:rPr sz="4800" b="1" dirty="0" err="1">
                <a:solidFill>
                  <a:srgbClr val="FF2600"/>
                </a:solidFill>
              </a:rPr>
              <a:t>rozpraszaniem</a:t>
            </a:r>
            <a:r>
              <a:rPr sz="4800" b="1" dirty="0">
                <a:solidFill>
                  <a:srgbClr val="FF2600"/>
                </a:solidFill>
              </a:rPr>
              <a:t> </a:t>
            </a:r>
            <a:r>
              <a:rPr sz="4800" b="1" dirty="0" err="1">
                <a:solidFill>
                  <a:srgbClr val="FF2600"/>
                </a:solidFill>
              </a:rPr>
              <a:t>uwagi</a:t>
            </a:r>
            <a:endParaRPr sz="4800" b="1" dirty="0">
              <a:solidFill>
                <a:srgbClr val="FF2600"/>
              </a:solidFill>
            </a:endParaRPr>
          </a:p>
        </p:txBody>
      </p:sp>
      <p:pic>
        <p:nvPicPr>
          <p:cNvPr id="154" name="obrazek" descr="obrazek"/>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84444" y="8437196"/>
            <a:ext cx="5864456" cy="3983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Programowanie BRD…">
            <a:extLst>
              <a:ext uri="{FF2B5EF4-FFF2-40B4-BE49-F238E27FC236}">
                <a16:creationId xmlns:a16="http://schemas.microsoft.com/office/drawing/2014/main" id="{8D9A7920-2A56-51B8-CF21-C451384F07E8}"/>
              </a:ext>
            </a:extLst>
          </p:cNvPr>
          <p:cNvSpPr txBox="1">
            <a:spLocks/>
          </p:cNvSpPr>
          <p:nvPr/>
        </p:nvSpPr>
        <p:spPr>
          <a:xfrm>
            <a:off x="1739900" y="1295400"/>
            <a:ext cx="21209000" cy="1778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1pPr>
            <a:lvl2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2pPr>
            <a:lvl3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3pPr>
            <a:lvl4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4pPr>
            <a:lvl5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5pPr>
            <a:lvl6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6pPr>
            <a:lvl7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7pPr>
            <a:lvl8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8pPr>
            <a:lvl9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9pPr>
          </a:lstStyle>
          <a:p>
            <a:pPr defTabSz="676909" hangingPunct="1">
              <a:defRPr sz="8036" b="1"/>
            </a:pPr>
            <a:r>
              <a:rPr lang="pl-PL" sz="6600" b="1">
                <a:latin typeface="Hoefler Text"/>
              </a:rPr>
              <a:t>PROGRAMOWANIE BRD</a:t>
            </a:r>
            <a:br>
              <a:rPr lang="pl-PL" sz="6600" b="1">
                <a:latin typeface="Hoefler Text"/>
              </a:rPr>
            </a:br>
            <a:r>
              <a:rPr lang="pl-PL" sz="4400" b="1">
                <a:latin typeface="Hoefler Text"/>
              </a:rPr>
              <a:t>założenia do programów brd do roku 2030</a:t>
            </a:r>
            <a:endParaRPr lang="pl-PL" sz="7200" b="1" dirty="0">
              <a:latin typeface="Hoefler Text"/>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a:extLst>
              <a:ext uri="{FF2B5EF4-FFF2-40B4-BE49-F238E27FC236}">
                <a16:creationId xmlns:a16="http://schemas.microsoft.com/office/drawing/2014/main" id="{8BD55158-D033-8FFD-43D6-B12E31323945}"/>
              </a:ext>
            </a:extLst>
          </p:cNvPr>
          <p:cNvSpPr/>
          <p:nvPr/>
        </p:nvSpPr>
        <p:spPr>
          <a:xfrm>
            <a:off x="1210244" y="3818863"/>
            <a:ext cx="13272358" cy="1619757"/>
          </a:xfrm>
          <a:prstGeom prst="rect">
            <a:avLst/>
          </a:prstGeom>
          <a:solidFill>
            <a:srgbClr val="FFFFFF">
              <a:alpha val="10196"/>
            </a:srgbClr>
          </a:solidFill>
          <a:ln w="12700" cap="flat">
            <a:noFill/>
            <a:miter lim="400000"/>
          </a:ln>
          <a:effectLst>
            <a:outerShdw blurRad="50800" dist="127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6" name="Prostokąt 5">
            <a:extLst>
              <a:ext uri="{FF2B5EF4-FFF2-40B4-BE49-F238E27FC236}">
                <a16:creationId xmlns:a16="http://schemas.microsoft.com/office/drawing/2014/main" id="{DC2008F9-79BB-4337-FD89-182E1BFFC148}"/>
              </a:ext>
            </a:extLst>
          </p:cNvPr>
          <p:cNvSpPr/>
          <p:nvPr/>
        </p:nvSpPr>
        <p:spPr>
          <a:xfrm>
            <a:off x="1210244" y="5695949"/>
            <a:ext cx="13272358" cy="3384000"/>
          </a:xfrm>
          <a:prstGeom prst="rect">
            <a:avLst/>
          </a:prstGeom>
          <a:solidFill>
            <a:srgbClr val="FFFFFF">
              <a:alpha val="10196"/>
            </a:srgbClr>
          </a:solidFill>
          <a:ln w="12700" cap="flat">
            <a:noFill/>
            <a:miter lim="400000"/>
          </a:ln>
          <a:effectLst>
            <a:outerShdw blurRad="50800" dist="127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7" name="Prostokąt 6">
            <a:extLst>
              <a:ext uri="{FF2B5EF4-FFF2-40B4-BE49-F238E27FC236}">
                <a16:creationId xmlns:a16="http://schemas.microsoft.com/office/drawing/2014/main" id="{CB24F72D-159D-37FA-6E33-B3E6FC0116DD}"/>
              </a:ext>
            </a:extLst>
          </p:cNvPr>
          <p:cNvSpPr/>
          <p:nvPr/>
        </p:nvSpPr>
        <p:spPr>
          <a:xfrm>
            <a:off x="1210244" y="9333310"/>
            <a:ext cx="13272358" cy="3384000"/>
          </a:xfrm>
          <a:prstGeom prst="rect">
            <a:avLst/>
          </a:prstGeom>
          <a:solidFill>
            <a:srgbClr val="FFFFFF">
              <a:alpha val="10196"/>
            </a:srgbClr>
          </a:solidFill>
          <a:ln w="12700" cap="flat">
            <a:noFill/>
            <a:miter lim="400000"/>
          </a:ln>
          <a:effectLst>
            <a:outerShdw blurRad="50800" dist="127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157" name="Narodowy program Bezpieczeństwa ruchu drogowego 2021-2030"/>
          <p:cNvSpPr txBox="1">
            <a:spLocks noGrp="1"/>
          </p:cNvSpPr>
          <p:nvPr>
            <p:ph type="title"/>
          </p:nvPr>
        </p:nvSpPr>
        <p:spPr>
          <a:xfrm>
            <a:off x="1587500" y="1181100"/>
            <a:ext cx="21209000" cy="1778000"/>
          </a:xfrm>
          <a:prstGeom prst="rect">
            <a:avLst/>
          </a:prstGeom>
        </p:spPr>
        <p:txBody>
          <a:bodyPr>
            <a:normAutofit/>
          </a:bodyPr>
          <a:lstStyle>
            <a:lvl1pPr defTabSz="536575">
              <a:defRPr sz="6369" b="1"/>
            </a:lvl1pPr>
          </a:lstStyle>
          <a:p>
            <a:r>
              <a:rPr sz="5400" dirty="0" err="1">
                <a:latin typeface="Hoefler Text"/>
              </a:rPr>
              <a:t>Narodowy</a:t>
            </a:r>
            <a:r>
              <a:rPr sz="5400" dirty="0">
                <a:latin typeface="Hoefler Text"/>
              </a:rPr>
              <a:t> program</a:t>
            </a:r>
            <a:br>
              <a:rPr lang="pl-PL" sz="5400" dirty="0">
                <a:latin typeface="Hoefler Text"/>
              </a:rPr>
            </a:br>
            <a:r>
              <a:rPr sz="5400" dirty="0" err="1">
                <a:latin typeface="Hoefler Text"/>
              </a:rPr>
              <a:t>Bezpieczeństwa</a:t>
            </a:r>
            <a:r>
              <a:rPr sz="5400" dirty="0">
                <a:latin typeface="Hoefler Text"/>
              </a:rPr>
              <a:t> </a:t>
            </a:r>
            <a:r>
              <a:rPr sz="5400" dirty="0" err="1">
                <a:latin typeface="Hoefler Text"/>
              </a:rPr>
              <a:t>ruchu</a:t>
            </a:r>
            <a:r>
              <a:rPr sz="5400" dirty="0">
                <a:latin typeface="Hoefler Text"/>
              </a:rPr>
              <a:t> </a:t>
            </a:r>
            <a:r>
              <a:rPr sz="5400" dirty="0" err="1">
                <a:latin typeface="Hoefler Text"/>
              </a:rPr>
              <a:t>drogowego</a:t>
            </a:r>
            <a:r>
              <a:rPr sz="5400" dirty="0">
                <a:latin typeface="Hoefler Text"/>
              </a:rPr>
              <a:t> 2021-2030</a:t>
            </a:r>
          </a:p>
        </p:txBody>
      </p:sp>
      <p:sp>
        <p:nvSpPr>
          <p:cNvPr id="2" name="pole tekstowe 1">
            <a:extLst>
              <a:ext uri="{FF2B5EF4-FFF2-40B4-BE49-F238E27FC236}">
                <a16:creationId xmlns:a16="http://schemas.microsoft.com/office/drawing/2014/main" id="{DCBC0148-309B-2DAD-6CB8-FFA5B95DB19E}"/>
              </a:ext>
            </a:extLst>
          </p:cNvPr>
          <p:cNvSpPr txBox="1"/>
          <p:nvPr/>
        </p:nvSpPr>
        <p:spPr>
          <a:xfrm>
            <a:off x="1882602" y="3961892"/>
            <a:ext cx="1260000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Przyjęty uchwałą Krajowej Rady Bezpieczeństwa Ruchu Drogowego z 30 września 2021 roku</a:t>
            </a:r>
          </a:p>
        </p:txBody>
      </p:sp>
      <p:sp>
        <p:nvSpPr>
          <p:cNvPr id="3" name="pole tekstowe 2">
            <a:extLst>
              <a:ext uri="{FF2B5EF4-FFF2-40B4-BE49-F238E27FC236}">
                <a16:creationId xmlns:a16="http://schemas.microsoft.com/office/drawing/2014/main" id="{BB838B07-731E-A90D-EC0B-EB18244F5A29}"/>
              </a:ext>
            </a:extLst>
          </p:cNvPr>
          <p:cNvSpPr txBox="1"/>
          <p:nvPr/>
        </p:nvSpPr>
        <p:spPr>
          <a:xfrm>
            <a:off x="1882602" y="5797770"/>
            <a:ext cx="12600000"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Cele główne:</a:t>
            </a:r>
          </a:p>
          <a:p>
            <a:pPr marL="571500" marR="0" indent="-5715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Ograniczenie liczby ofiar śmiertelnych o 50%,</a:t>
            </a:r>
            <a:b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b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czyli nie więcej niż 1455 w roku 2030</a:t>
            </a:r>
          </a:p>
          <a:p>
            <a:pPr marL="571500" marR="0" indent="-571500" algn="l" defTabSz="825500" rtl="0" fontAlgn="auto" latinLnBrk="0" hangingPunct="0">
              <a:lnSpc>
                <a:spcPct val="100000"/>
              </a:lnSpc>
              <a:spcBef>
                <a:spcPts val="0"/>
              </a:spcBef>
              <a:spcAft>
                <a:spcPts val="0"/>
              </a:spcAft>
              <a:buClrTx/>
              <a:buSzTx/>
              <a:buFont typeface="Arial" panose="020B0604020202020204" pitchFamily="34" charset="0"/>
              <a:buChar char="•"/>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Ograniczenie liczby ofiar ciężko rannych o 50%,</a:t>
            </a:r>
            <a:b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b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czyli nie więcej niż 5317 w roku 2030</a:t>
            </a:r>
          </a:p>
        </p:txBody>
      </p:sp>
      <p:sp>
        <p:nvSpPr>
          <p:cNvPr id="4" name="pole tekstowe 3">
            <a:extLst>
              <a:ext uri="{FF2B5EF4-FFF2-40B4-BE49-F238E27FC236}">
                <a16:creationId xmlns:a16="http://schemas.microsoft.com/office/drawing/2014/main" id="{0914C85A-C040-3390-1A8D-CB5A8A9D7FA9}"/>
              </a:ext>
            </a:extLst>
          </p:cNvPr>
          <p:cNvSpPr txBox="1"/>
          <p:nvPr/>
        </p:nvSpPr>
        <p:spPr>
          <a:xfrm>
            <a:off x="1882602" y="9435131"/>
            <a:ext cx="12600000" cy="3180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Filary programu - </a:t>
            </a: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BEZPIECZNY CZŁOWIEK</a:t>
            </a:r>
            <a:b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b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a w nim m.in.:</a:t>
            </a:r>
          </a:p>
          <a:p>
            <a:pPr marL="0" marR="0" indent="0" algn="l" defTabSz="825500" rtl="0" fontAlgn="auto" latinLnBrk="0" hangingPunct="0">
              <a:lnSpc>
                <a:spcPct val="100000"/>
              </a:lnSpc>
              <a:spcBef>
                <a:spcPts val="0"/>
              </a:spcBef>
              <a:spcAft>
                <a:spcPts val="0"/>
              </a:spcAft>
              <a:buClrTx/>
              <a:buSzTx/>
              <a:buFontTx/>
              <a:buNone/>
              <a:tabLst/>
            </a:pPr>
            <a:r>
              <a:rPr kumimoji="0" lang="pl-PL" sz="4000" b="0" i="0" u="none" strike="noStrike" cap="none" spc="0" normalizeH="0" baseline="0" dirty="0">
                <a:ln>
                  <a:noFill/>
                </a:ln>
                <a:solidFill>
                  <a:srgbClr val="57554B"/>
                </a:solidFill>
                <a:effectLst/>
                <a:uFillTx/>
                <a:latin typeface="Hoefler Text"/>
                <a:ea typeface="Hoefler Text"/>
                <a:cs typeface="Hoefler Text"/>
                <a:sym typeface="Hoefler Text"/>
              </a:rPr>
              <a:t>kształtowanie bezpiecznych zachowań uczestników ruchu drogowego - prędkość, alkohol, rozproszona uwaga, pasy, urządzenia podtrzymujące dzieci</a:t>
            </a:r>
          </a:p>
        </p:txBody>
      </p:sp>
      <p:graphicFrame>
        <p:nvGraphicFramePr>
          <p:cNvPr id="8" name="Tabela 7">
            <a:extLst>
              <a:ext uri="{FF2B5EF4-FFF2-40B4-BE49-F238E27FC236}">
                <a16:creationId xmlns:a16="http://schemas.microsoft.com/office/drawing/2014/main" id="{FEAF2BFF-FEE5-B699-E45B-7121921D5D73}"/>
              </a:ext>
            </a:extLst>
          </p:cNvPr>
          <p:cNvGraphicFramePr>
            <a:graphicFrameLocks noGrp="1"/>
          </p:cNvGraphicFramePr>
          <p:nvPr>
            <p:extLst>
              <p:ext uri="{D42A27DB-BD31-4B8C-83A1-F6EECF244321}">
                <p14:modId xmlns:p14="http://schemas.microsoft.com/office/powerpoint/2010/main" val="2709240175"/>
              </p:ext>
            </p:extLst>
          </p:nvPr>
        </p:nvGraphicFramePr>
        <p:xfrm>
          <a:off x="14909729" y="3907354"/>
          <a:ext cx="8510709" cy="8796625"/>
        </p:xfrm>
        <a:graphic>
          <a:graphicData uri="http://schemas.openxmlformats.org/drawingml/2006/table">
            <a:tbl>
              <a:tblPr firstRow="1" bandRow="1">
                <a:tableStyleId>{5940675A-B579-460E-94D1-54222C63F5DA}</a:tableStyleId>
              </a:tblPr>
              <a:tblGrid>
                <a:gridCol w="2021419">
                  <a:extLst>
                    <a:ext uri="{9D8B030D-6E8A-4147-A177-3AD203B41FA5}">
                      <a16:colId xmlns:a16="http://schemas.microsoft.com/office/drawing/2014/main" val="4169086457"/>
                    </a:ext>
                  </a:extLst>
                </a:gridCol>
                <a:gridCol w="6489290">
                  <a:extLst>
                    <a:ext uri="{9D8B030D-6E8A-4147-A177-3AD203B41FA5}">
                      <a16:colId xmlns:a16="http://schemas.microsoft.com/office/drawing/2014/main" val="1854159675"/>
                    </a:ext>
                  </a:extLst>
                </a:gridCol>
              </a:tblGrid>
              <a:tr h="1759325">
                <a:tc>
                  <a:txBody>
                    <a:bodyPr/>
                    <a:lstStyle/>
                    <a:p>
                      <a:r>
                        <a:rPr lang="pl-PL" sz="9600" b="1" dirty="0">
                          <a:solidFill>
                            <a:srgbClr val="92D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tc>
                  <a:txBody>
                    <a:bodyPr/>
                    <a:lstStyle/>
                    <a:p>
                      <a:pPr algn="l"/>
                      <a:r>
                        <a:rPr lang="pl-PL" sz="3600" b="1" dirty="0">
                          <a:solidFill>
                            <a:srgbClr val="336699"/>
                          </a:solidFill>
                          <a:latin typeface="Calibri" panose="020F0502020204030204" pitchFamily="34" charset="0"/>
                          <a:cs typeface="Calibri" panose="020F0502020204030204" pitchFamily="34" charset="0"/>
                        </a:rPr>
                        <a:t>SYSTEM ZARZĄDZANIA BEZPIECZEŃSTWEM RUCHU DROGOWEGO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40317158"/>
                  </a:ext>
                </a:extLst>
              </a:tr>
              <a:tr h="1759325">
                <a:tc>
                  <a:txBody>
                    <a:bodyPr/>
                    <a:lstStyle/>
                    <a:p>
                      <a:r>
                        <a:rPr lang="pl-PL" sz="9600" b="1" dirty="0">
                          <a:solidFill>
                            <a:srgbClr val="92D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tc>
                  <a:txBody>
                    <a:bodyPr/>
                    <a:lstStyle/>
                    <a:p>
                      <a:pPr algn="l"/>
                      <a:r>
                        <a:rPr lang="pl-PL" sz="3600" b="1" dirty="0">
                          <a:solidFill>
                            <a:srgbClr val="336699"/>
                          </a:solidFill>
                          <a:latin typeface="Calibri" panose="020F0502020204030204" pitchFamily="34" charset="0"/>
                          <a:cs typeface="Calibri" panose="020F0502020204030204" pitchFamily="34" charset="0"/>
                        </a:rPr>
                        <a:t>BEZPIECZNY CZŁOWIEK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3083699"/>
                  </a:ext>
                </a:extLst>
              </a:tr>
              <a:tr h="1759325">
                <a:tc>
                  <a:txBody>
                    <a:bodyPr/>
                    <a:lstStyle/>
                    <a:p>
                      <a:r>
                        <a:rPr lang="pl-PL" sz="9600" b="1" dirty="0">
                          <a:solidFill>
                            <a:srgbClr val="92D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tc>
                  <a:txBody>
                    <a:bodyPr/>
                    <a:lstStyle/>
                    <a:p>
                      <a:pPr algn="l"/>
                      <a:r>
                        <a:rPr lang="pl-PL" sz="3600" b="1" dirty="0">
                          <a:solidFill>
                            <a:srgbClr val="336699"/>
                          </a:solidFill>
                          <a:latin typeface="Calibri" panose="020F0502020204030204" pitchFamily="34" charset="0"/>
                          <a:cs typeface="Calibri" panose="020F0502020204030204" pitchFamily="34" charset="0"/>
                        </a:rPr>
                        <a:t>BEZPIECZNE DROGI</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36055741"/>
                  </a:ext>
                </a:extLst>
              </a:tr>
              <a:tr h="1759325">
                <a:tc>
                  <a:txBody>
                    <a:bodyPr/>
                    <a:lstStyle/>
                    <a:p>
                      <a:r>
                        <a:rPr lang="pl-PL" sz="9600" b="1" dirty="0">
                          <a:solidFill>
                            <a:srgbClr val="92D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tc>
                  <a:txBody>
                    <a:bodyPr/>
                    <a:lstStyle/>
                    <a:p>
                      <a:pPr algn="l"/>
                      <a:r>
                        <a:rPr lang="pl-PL" sz="3600" b="1" dirty="0">
                          <a:solidFill>
                            <a:srgbClr val="336699"/>
                          </a:solidFill>
                          <a:latin typeface="Calibri" panose="020F0502020204030204" pitchFamily="34" charset="0"/>
                          <a:cs typeface="Calibri" panose="020F0502020204030204" pitchFamily="34" charset="0"/>
                        </a:rPr>
                        <a:t>BEZPIECZNY POJAZD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8572614"/>
                  </a:ext>
                </a:extLst>
              </a:tr>
              <a:tr h="1759325">
                <a:tc>
                  <a:txBody>
                    <a:bodyPr/>
                    <a:lstStyle/>
                    <a:p>
                      <a:r>
                        <a:rPr lang="pl-PL" sz="9600" b="1" dirty="0">
                          <a:solidFill>
                            <a:srgbClr val="92D05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5</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tc>
                  <a:txBody>
                    <a:bodyPr/>
                    <a:lstStyle/>
                    <a:p>
                      <a:pPr algn="l"/>
                      <a:r>
                        <a:rPr lang="pl-PL" sz="3600" b="1" dirty="0">
                          <a:solidFill>
                            <a:srgbClr val="336699"/>
                          </a:solidFill>
                          <a:latin typeface="Calibri" panose="020F0502020204030204" pitchFamily="34" charset="0"/>
                          <a:cs typeface="Calibri" panose="020F0502020204030204" pitchFamily="34" charset="0"/>
                        </a:rPr>
                        <a:t>RATOWNICTWO I OPIEKA POWYPADKOWA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968938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stretch>
            <a:fillRect/>
          </a:stretch>
        </p:blipFill>
        <p:spPr>
          <a:xfrm>
            <a:off x="2100875" y="847775"/>
            <a:ext cx="21215919" cy="2280102"/>
          </a:xfrm>
          <a:prstGeom prst="rect">
            <a:avLst/>
          </a:prstGeom>
        </p:spPr>
      </p:pic>
      <p:sp>
        <p:nvSpPr>
          <p:cNvPr id="4" name="pole tekstowe 3"/>
          <p:cNvSpPr txBox="1"/>
          <p:nvPr/>
        </p:nvSpPr>
        <p:spPr>
          <a:xfrm>
            <a:off x="655982" y="3899771"/>
            <a:ext cx="22999147" cy="8905002"/>
          </a:xfrm>
          <a:prstGeom prst="rect">
            <a:avLst/>
          </a:prstGeom>
          <a:solidFill>
            <a:schemeClr val="accent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400" b="1" i="0" u="none" strike="noStrike" cap="none" spc="0" normalizeH="0" baseline="0" dirty="0">
                <a:ln>
                  <a:noFill/>
                </a:ln>
                <a:solidFill>
                  <a:schemeClr val="bg1">
                    <a:lumMod val="75000"/>
                    <a:lumOff val="25000"/>
                  </a:schemeClr>
                </a:solidFill>
                <a:effectLst/>
                <a:uFillTx/>
                <a:sym typeface="Hoefler Text"/>
              </a:rPr>
              <a:t>STRUKTURA PROGRAMU</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lang="pl-PL" sz="4400" b="1" dirty="0">
                <a:solidFill>
                  <a:schemeClr val="bg1">
                    <a:lumMod val="75000"/>
                    <a:lumOff val="25000"/>
                  </a:schemeClr>
                </a:solidFill>
              </a:rPr>
              <a:t>WSTĘP</a:t>
            </a:r>
            <a:r>
              <a:rPr lang="pl-PL" sz="4400" dirty="0"/>
              <a:t> – cel i zakres programu;</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kumimoji="0" lang="pl-PL" sz="4400" b="1" i="0" u="none" strike="noStrike" cap="none" spc="0" normalizeH="0" baseline="0" dirty="0">
                <a:ln>
                  <a:noFill/>
                </a:ln>
                <a:solidFill>
                  <a:schemeClr val="bg1">
                    <a:lumMod val="75000"/>
                    <a:lumOff val="25000"/>
                  </a:schemeClr>
                </a:solidFill>
                <a:effectLst/>
                <a:uFillTx/>
                <a:sym typeface="Hoefler Text"/>
              </a:rPr>
              <a:t>DIAGNOZA</a:t>
            </a:r>
            <a:r>
              <a:rPr kumimoji="0" lang="pl-PL" sz="4400" b="0" i="0" u="none" strike="noStrike" cap="none" spc="0" normalizeH="0" baseline="0" dirty="0">
                <a:ln>
                  <a:noFill/>
                </a:ln>
                <a:solidFill>
                  <a:srgbClr val="57554B"/>
                </a:solidFill>
                <a:effectLst/>
                <a:uFillTx/>
                <a:sym typeface="Hoefler Text"/>
              </a:rPr>
              <a:t> – stan oraz BRD w województwie –</a:t>
            </a:r>
            <a:r>
              <a:rPr kumimoji="0" lang="pl-PL" sz="4400" b="0" i="0" u="none" strike="noStrike" cap="none" spc="0" normalizeH="0" dirty="0">
                <a:ln>
                  <a:noFill/>
                </a:ln>
                <a:solidFill>
                  <a:srgbClr val="57554B"/>
                </a:solidFill>
                <a:effectLst/>
                <a:uFillTx/>
                <a:sym typeface="Hoefler Text"/>
              </a:rPr>
              <a:t> najważniejsze problemy BRD, ocena ryzyka – klasyfikacja obszarów i odcinkó</a:t>
            </a:r>
            <a:r>
              <a:rPr lang="pl-PL" sz="4400" dirty="0"/>
              <a:t>w niebezpiecznych, ocena dotychczasowych działań;</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kumimoji="0" lang="pl-PL" sz="4400" b="1" i="0" u="none" strike="noStrike" cap="none" spc="0" normalizeH="0" baseline="0" dirty="0">
                <a:ln>
                  <a:noFill/>
                </a:ln>
                <a:solidFill>
                  <a:schemeClr val="bg1">
                    <a:lumMod val="75000"/>
                    <a:lumOff val="25000"/>
                  </a:schemeClr>
                </a:solidFill>
                <a:effectLst/>
                <a:uFillTx/>
                <a:sym typeface="Hoefler Text"/>
              </a:rPr>
              <a:t>ZAŁOŻENIA</a:t>
            </a:r>
            <a:r>
              <a:rPr kumimoji="0" lang="pl-PL" sz="4400" b="1" i="0" u="none" strike="noStrike" cap="none" spc="0" normalizeH="0" dirty="0">
                <a:ln>
                  <a:noFill/>
                </a:ln>
                <a:solidFill>
                  <a:schemeClr val="bg1">
                    <a:lumMod val="75000"/>
                    <a:lumOff val="25000"/>
                  </a:schemeClr>
                </a:solidFill>
                <a:effectLst/>
                <a:uFillTx/>
                <a:sym typeface="Hoefler Text"/>
              </a:rPr>
              <a:t> DO PROGRAMU BRD</a:t>
            </a:r>
            <a:r>
              <a:rPr kumimoji="0" lang="pl-PL" sz="4400" b="1" i="0" u="none" strike="noStrike" cap="none" spc="0" normalizeH="0" baseline="0" dirty="0">
                <a:ln>
                  <a:noFill/>
                </a:ln>
                <a:solidFill>
                  <a:schemeClr val="bg1">
                    <a:lumMod val="75000"/>
                    <a:lumOff val="25000"/>
                  </a:schemeClr>
                </a:solidFill>
                <a:effectLst/>
                <a:uFillTx/>
                <a:sym typeface="Hoefler Text"/>
              </a:rPr>
              <a:t> DO ROKU 2023 </a:t>
            </a:r>
            <a:r>
              <a:rPr kumimoji="0" lang="pl-PL" sz="4400" b="0" i="0" u="none" strike="noStrike" cap="none" spc="0" normalizeH="0" baseline="0" dirty="0">
                <a:ln>
                  <a:noFill/>
                </a:ln>
                <a:solidFill>
                  <a:srgbClr val="57554B"/>
                </a:solidFill>
                <a:effectLst/>
                <a:uFillTx/>
                <a:sym typeface="Hoefler Text"/>
              </a:rPr>
              <a:t>– wnioski                                        i rekomendacje na podstawie diagnozy stanu i systemu;</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kumimoji="0" lang="pl-PL" sz="4400" b="1" i="0" u="none" strike="noStrike" cap="none" spc="0" normalizeH="0" baseline="0" dirty="0">
                <a:ln>
                  <a:noFill/>
                </a:ln>
                <a:solidFill>
                  <a:schemeClr val="bg1">
                    <a:lumMod val="75000"/>
                    <a:lumOff val="25000"/>
                  </a:schemeClr>
                </a:solidFill>
                <a:effectLst/>
                <a:uFillTx/>
                <a:sym typeface="Hoefler Text"/>
              </a:rPr>
              <a:t>STRATEGIA BRD DO ROKU 2030</a:t>
            </a:r>
            <a:r>
              <a:rPr kumimoji="0" lang="pl-PL" sz="4400" b="0" i="0" u="none" strike="noStrike" cap="none" spc="0" normalizeH="0" baseline="0" dirty="0">
                <a:ln>
                  <a:noFill/>
                </a:ln>
                <a:solidFill>
                  <a:srgbClr val="57554B"/>
                </a:solidFill>
                <a:effectLst/>
                <a:uFillTx/>
                <a:sym typeface="Hoefler Text"/>
              </a:rPr>
              <a:t> – wizja i cele programu;</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lang="pl-PL" sz="4400" b="1" dirty="0">
                <a:solidFill>
                  <a:schemeClr val="bg1">
                    <a:lumMod val="75000"/>
                    <a:lumOff val="25000"/>
                  </a:schemeClr>
                </a:solidFill>
              </a:rPr>
              <a:t>FILARY I KIERUNKI DZIAŁAŃ STRATEGICZNYCH </a:t>
            </a:r>
            <a:r>
              <a:rPr lang="pl-PL" sz="4400" dirty="0"/>
              <a:t>– każdy filar uwzględnia fakty         i czynniki zagrożenia oraz priorytety i strategiczne kierunki działań;</a:t>
            </a:r>
          </a:p>
          <a:p>
            <a:pPr marL="914400" marR="0" indent="-914400" algn="just" defTabSz="825500" rtl="0" fontAlgn="auto" latinLnBrk="0" hangingPunct="0">
              <a:lnSpc>
                <a:spcPct val="100000"/>
              </a:lnSpc>
              <a:spcBef>
                <a:spcPts val="0"/>
              </a:spcBef>
              <a:spcAft>
                <a:spcPts val="0"/>
              </a:spcAft>
              <a:buClrTx/>
              <a:buSzTx/>
              <a:buFont typeface="+mj-lt"/>
              <a:buAutoNum type="arabicPeriod"/>
              <a:tabLst/>
            </a:pPr>
            <a:r>
              <a:rPr kumimoji="0" lang="pl-PL" sz="4400" b="1" i="0" u="none" strike="noStrike" cap="none" spc="0" normalizeH="0" baseline="0" dirty="0">
                <a:ln>
                  <a:noFill/>
                </a:ln>
                <a:solidFill>
                  <a:schemeClr val="bg1">
                    <a:lumMod val="75000"/>
                    <a:lumOff val="25000"/>
                  </a:schemeClr>
                </a:solidFill>
                <a:effectLst/>
                <a:uFillTx/>
                <a:sym typeface="Hoefler Text"/>
              </a:rPr>
              <a:t>METODA REALIZACJI PROGRAMU</a:t>
            </a:r>
            <a:r>
              <a:rPr kumimoji="0" lang="pl-PL" sz="4400" b="0" i="0" u="none" strike="noStrike" cap="none" spc="0" normalizeH="0" baseline="0" dirty="0">
                <a:ln>
                  <a:noFill/>
                </a:ln>
                <a:solidFill>
                  <a:srgbClr val="57554B"/>
                </a:solidFill>
                <a:effectLst/>
                <a:uFillTx/>
                <a:sym typeface="Hoefler Text"/>
              </a:rPr>
              <a:t> – narzędzia, harmonogram oraz monitorowanie     i ocena działań;</a:t>
            </a:r>
          </a:p>
          <a:p>
            <a:pPr marR="0" algn="just" defTabSz="825500" rtl="0" fontAlgn="auto" latinLnBrk="0" hangingPunct="0">
              <a:lnSpc>
                <a:spcPct val="100000"/>
              </a:lnSpc>
              <a:spcBef>
                <a:spcPts val="0"/>
              </a:spcBef>
              <a:spcAft>
                <a:spcPts val="0"/>
              </a:spcAft>
              <a:buClrTx/>
              <a:buSzTx/>
              <a:tabLst/>
            </a:pPr>
            <a:endParaRPr kumimoji="0" lang="pl-PL" sz="4400" b="0" i="0" u="none" strike="noStrike" cap="none" spc="0" normalizeH="0" baseline="0" dirty="0">
              <a:ln>
                <a:noFill/>
              </a:ln>
              <a:solidFill>
                <a:srgbClr val="57554B"/>
              </a:solidFill>
              <a:effectLst/>
              <a:uFillTx/>
              <a:sym typeface="Hoefler Text"/>
            </a:endParaRPr>
          </a:p>
        </p:txBody>
      </p:sp>
    </p:spTree>
    <p:extLst>
      <p:ext uri="{BB962C8B-B14F-4D97-AF65-F5344CB8AC3E}">
        <p14:creationId xmlns:p14="http://schemas.microsoft.com/office/powerpoint/2010/main" val="1338772169"/>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a:extLst>
              <a:ext uri="{28A0092B-C50C-407E-A947-70E740481C1C}">
                <a14:useLocalDpi xmlns:a14="http://schemas.microsoft.com/office/drawing/2010/main" val="0"/>
              </a:ext>
            </a:extLst>
          </a:blip>
          <a:stretch>
            <a:fillRect/>
          </a:stretch>
        </p:blipFill>
        <p:spPr>
          <a:xfrm>
            <a:off x="12664802" y="8191148"/>
            <a:ext cx="4011449" cy="3996553"/>
          </a:xfrm>
          <a:prstGeom prst="rect">
            <a:avLst/>
          </a:prstGeom>
        </p:spPr>
      </p:pic>
      <p:sp>
        <p:nvSpPr>
          <p:cNvPr id="161" name="Program bezpieczeństwa ruchu drogowego dla województwa warmińsko - mazurskiego na lata 2022 - 2030"/>
          <p:cNvSpPr txBox="1">
            <a:spLocks noGrp="1"/>
          </p:cNvSpPr>
          <p:nvPr>
            <p:ph type="title"/>
          </p:nvPr>
        </p:nvSpPr>
        <p:spPr>
          <a:xfrm>
            <a:off x="1587500" y="1123950"/>
            <a:ext cx="21209000" cy="2025650"/>
          </a:xfrm>
          <a:prstGeom prst="rect">
            <a:avLst/>
          </a:prstGeom>
        </p:spPr>
        <p:txBody>
          <a:bodyPr>
            <a:normAutofit fontScale="90000"/>
          </a:bodyPr>
          <a:lstStyle>
            <a:lvl1pPr defTabSz="412750">
              <a:defRPr sz="4900" b="1"/>
            </a:lvl1pPr>
          </a:lstStyle>
          <a:p>
            <a:r>
              <a:rPr sz="4000" dirty="0">
                <a:latin typeface="Hoefler Text"/>
              </a:rPr>
              <a:t>Program </a:t>
            </a:r>
            <a:r>
              <a:rPr sz="4000" dirty="0" err="1">
                <a:latin typeface="Hoefler Text"/>
              </a:rPr>
              <a:t>bezpieczeństwa</a:t>
            </a:r>
            <a:r>
              <a:rPr sz="4000" dirty="0">
                <a:latin typeface="Hoefler Text"/>
              </a:rPr>
              <a:t> </a:t>
            </a:r>
            <a:r>
              <a:rPr sz="4000" dirty="0" err="1">
                <a:latin typeface="Hoefler Text"/>
              </a:rPr>
              <a:t>ruchu</a:t>
            </a:r>
            <a:r>
              <a:rPr sz="4000" dirty="0">
                <a:latin typeface="Hoefler Text"/>
              </a:rPr>
              <a:t> </a:t>
            </a:r>
            <a:r>
              <a:rPr sz="4000" dirty="0" err="1">
                <a:latin typeface="Hoefler Text"/>
              </a:rPr>
              <a:t>drogowego</a:t>
            </a:r>
            <a:br>
              <a:rPr lang="pl-PL" sz="4000" dirty="0">
                <a:latin typeface="Hoefler Text"/>
              </a:rPr>
            </a:br>
            <a:r>
              <a:rPr sz="4000" dirty="0" err="1">
                <a:latin typeface="Hoefler Text"/>
              </a:rPr>
              <a:t>dla</a:t>
            </a:r>
            <a:r>
              <a:rPr sz="4000" dirty="0">
                <a:latin typeface="Hoefler Text"/>
              </a:rPr>
              <a:t> </a:t>
            </a:r>
            <a:r>
              <a:rPr sz="4000" dirty="0" err="1">
                <a:latin typeface="Hoefler Text"/>
              </a:rPr>
              <a:t>województwa</a:t>
            </a:r>
            <a:r>
              <a:rPr sz="4000" dirty="0">
                <a:latin typeface="Hoefler Text"/>
              </a:rPr>
              <a:t> </a:t>
            </a:r>
            <a:r>
              <a:rPr sz="4000" dirty="0" err="1">
                <a:latin typeface="Hoefler Text"/>
              </a:rPr>
              <a:t>warmińsko-mazurskiego</a:t>
            </a:r>
            <a:r>
              <a:rPr sz="4000" dirty="0">
                <a:latin typeface="Hoefler Text"/>
              </a:rPr>
              <a:t> na </a:t>
            </a:r>
            <a:r>
              <a:rPr sz="4000" dirty="0" err="1">
                <a:latin typeface="Hoefler Text"/>
              </a:rPr>
              <a:t>lata</a:t>
            </a:r>
            <a:r>
              <a:rPr sz="4000" dirty="0">
                <a:latin typeface="Hoefler Text"/>
              </a:rPr>
              <a:t> 2022</a:t>
            </a:r>
            <a:r>
              <a:rPr lang="pl-PL" sz="4000" dirty="0">
                <a:latin typeface="Hoefler Text"/>
              </a:rPr>
              <a:t>-</a:t>
            </a:r>
            <a:r>
              <a:rPr sz="4000" dirty="0">
                <a:latin typeface="Hoefler Text"/>
              </a:rPr>
              <a:t>2030</a:t>
            </a:r>
            <a:br>
              <a:rPr lang="pl-PL" sz="4000" dirty="0">
                <a:latin typeface="Hoefler Text"/>
              </a:rPr>
            </a:br>
            <a:br>
              <a:rPr lang="pl-PL" sz="4000" dirty="0">
                <a:latin typeface="Hoefler Text"/>
              </a:rPr>
            </a:br>
            <a:r>
              <a:rPr lang="pl-PL" sz="4000" dirty="0">
                <a:latin typeface="Hoefler Text"/>
              </a:rPr>
              <a:t>PRZYJĘTY PRZEZ WOJEWÓDZKĄ RADĘ BRD WE WRZEŚNIU 2023 ROKU</a:t>
            </a:r>
            <a:endParaRPr sz="4000" dirty="0">
              <a:latin typeface="Hoefler Text"/>
            </a:endParaRPr>
          </a:p>
        </p:txBody>
      </p:sp>
      <p:sp>
        <p:nvSpPr>
          <p:cNvPr id="162" name="Sześć filarów działań: System Zarządzania BRD, Bezpieczny Człowiek, Bezpieczne Drogi, Bezpieczna Prędkość, Bezpieczny Pojazd, Ratownictwo na drogach i opieka powypadkowa.…"/>
          <p:cNvSpPr txBox="1">
            <a:spLocks noGrp="1"/>
          </p:cNvSpPr>
          <p:nvPr>
            <p:ph type="body" sz="half" idx="1"/>
          </p:nvPr>
        </p:nvSpPr>
        <p:spPr>
          <a:xfrm>
            <a:off x="1276350" y="3674255"/>
            <a:ext cx="11022742" cy="8780490"/>
          </a:xfrm>
          <a:prstGeom prst="rect">
            <a:avLst/>
          </a:prstGeom>
        </p:spPr>
        <p:txBody>
          <a:bodyPr/>
          <a:lstStyle/>
          <a:p>
            <a:pPr marL="0" indent="0" defTabSz="726440">
              <a:spcBef>
                <a:spcPts val="4000"/>
              </a:spcBef>
              <a:buSzPct val="100000"/>
              <a:buNone/>
              <a:defRPr sz="4048"/>
            </a:pPr>
            <a:r>
              <a:rPr b="1" dirty="0" err="1"/>
              <a:t>Sześć</a:t>
            </a:r>
            <a:r>
              <a:rPr b="1" dirty="0"/>
              <a:t> </a:t>
            </a:r>
            <a:r>
              <a:rPr b="1" dirty="0" err="1"/>
              <a:t>filarów</a:t>
            </a:r>
            <a:r>
              <a:rPr b="1" dirty="0"/>
              <a:t> </a:t>
            </a:r>
            <a:r>
              <a:rPr b="1" dirty="0" err="1"/>
              <a:t>działań</a:t>
            </a:r>
            <a:r>
              <a:rPr dirty="0"/>
              <a:t>: System </a:t>
            </a:r>
            <a:r>
              <a:rPr dirty="0" err="1"/>
              <a:t>Zarządzania</a:t>
            </a:r>
            <a:r>
              <a:rPr dirty="0"/>
              <a:t> BRD, </a:t>
            </a:r>
            <a:r>
              <a:rPr b="1" dirty="0" err="1">
                <a:solidFill>
                  <a:srgbClr val="0433FF"/>
                </a:solidFill>
              </a:rPr>
              <a:t>Bezpieczny</a:t>
            </a:r>
            <a:r>
              <a:rPr b="1" dirty="0">
                <a:solidFill>
                  <a:srgbClr val="0433FF"/>
                </a:solidFill>
              </a:rPr>
              <a:t> </a:t>
            </a:r>
            <a:r>
              <a:rPr b="1" dirty="0" err="1">
                <a:solidFill>
                  <a:srgbClr val="0433FF"/>
                </a:solidFill>
              </a:rPr>
              <a:t>Człowiek</a:t>
            </a:r>
            <a:r>
              <a:rPr dirty="0"/>
              <a:t>, </a:t>
            </a:r>
            <a:r>
              <a:rPr dirty="0" err="1"/>
              <a:t>Bezpieczne</a:t>
            </a:r>
            <a:r>
              <a:rPr dirty="0"/>
              <a:t> </a:t>
            </a:r>
            <a:r>
              <a:rPr dirty="0" err="1"/>
              <a:t>Drogi</a:t>
            </a:r>
            <a:r>
              <a:rPr dirty="0"/>
              <a:t>, </a:t>
            </a:r>
            <a:r>
              <a:rPr dirty="0" err="1"/>
              <a:t>Bezpieczna</a:t>
            </a:r>
            <a:r>
              <a:rPr dirty="0"/>
              <a:t> </a:t>
            </a:r>
            <a:r>
              <a:rPr dirty="0" err="1"/>
              <a:t>Prędkość</a:t>
            </a:r>
            <a:r>
              <a:rPr dirty="0"/>
              <a:t>, </a:t>
            </a:r>
            <a:r>
              <a:rPr dirty="0" err="1"/>
              <a:t>Bezpieczny</a:t>
            </a:r>
            <a:r>
              <a:rPr dirty="0"/>
              <a:t> </a:t>
            </a:r>
            <a:r>
              <a:rPr dirty="0" err="1"/>
              <a:t>Pojazd</a:t>
            </a:r>
            <a:r>
              <a:rPr dirty="0"/>
              <a:t>, </a:t>
            </a:r>
            <a:r>
              <a:rPr dirty="0" err="1"/>
              <a:t>Ratownictwo</a:t>
            </a:r>
            <a:r>
              <a:rPr dirty="0"/>
              <a:t> na </a:t>
            </a:r>
            <a:r>
              <a:rPr dirty="0" err="1"/>
              <a:t>drogach</a:t>
            </a:r>
            <a:r>
              <a:rPr dirty="0"/>
              <a:t> i </a:t>
            </a:r>
            <a:r>
              <a:rPr dirty="0" err="1"/>
              <a:t>opieka</a:t>
            </a:r>
            <a:r>
              <a:rPr dirty="0"/>
              <a:t> </a:t>
            </a:r>
            <a:r>
              <a:rPr dirty="0" err="1"/>
              <a:t>powypadkowa</a:t>
            </a:r>
            <a:endParaRPr dirty="0"/>
          </a:p>
          <a:p>
            <a:pPr marL="0" indent="0" defTabSz="726440">
              <a:spcBef>
                <a:spcPts val="4000"/>
              </a:spcBef>
              <a:buSzTx/>
              <a:buNone/>
              <a:defRPr sz="3432"/>
            </a:pPr>
            <a:r>
              <a:rPr b="1" dirty="0"/>
              <a:t>DIAGNOZA CZYNNIKÓW ZAGROŻEŃ</a:t>
            </a:r>
            <a:r>
              <a:rPr lang="pl-PL" b="1" dirty="0"/>
              <a:t> </a:t>
            </a:r>
            <a:r>
              <a:rPr b="1" dirty="0"/>
              <a:t>W RAMACH FILARU „BEZPIECZNY CZŁOWIEK”</a:t>
            </a:r>
            <a:r>
              <a:rPr dirty="0"/>
              <a:t>:</a:t>
            </a:r>
          </a:p>
          <a:p>
            <a:pPr marL="0" indent="0" defTabSz="726440">
              <a:spcBef>
                <a:spcPts val="4000"/>
              </a:spcBef>
              <a:buSzTx/>
              <a:buNone/>
              <a:defRPr sz="4048">
                <a:solidFill>
                  <a:srgbClr val="FF2600"/>
                </a:solidFill>
              </a:defRPr>
            </a:pPr>
            <a:r>
              <a:rPr dirty="0"/>
              <a:t>„</a:t>
            </a:r>
            <a:r>
              <a:rPr dirty="0" err="1"/>
              <a:t>Człowiek</a:t>
            </a:r>
            <a:r>
              <a:rPr dirty="0"/>
              <a:t> w </a:t>
            </a:r>
            <a:r>
              <a:rPr dirty="0" err="1"/>
              <a:t>systemie</a:t>
            </a:r>
            <a:r>
              <a:rPr dirty="0"/>
              <a:t> BRD jest </a:t>
            </a:r>
            <a:r>
              <a:rPr dirty="0" err="1"/>
              <a:t>najsłabszym</a:t>
            </a:r>
            <a:r>
              <a:rPr dirty="0"/>
              <a:t> </a:t>
            </a:r>
            <a:r>
              <a:rPr dirty="0" err="1"/>
              <a:t>ogniwem</a:t>
            </a:r>
            <a:r>
              <a:rPr dirty="0"/>
              <a:t>. </a:t>
            </a:r>
            <a:r>
              <a:rPr dirty="0" err="1"/>
              <a:t>Jego</a:t>
            </a:r>
            <a:r>
              <a:rPr dirty="0"/>
              <a:t> </a:t>
            </a:r>
            <a:r>
              <a:rPr dirty="0" err="1"/>
              <a:t>słabości</a:t>
            </a:r>
            <a:r>
              <a:rPr dirty="0"/>
              <a:t> </a:t>
            </a:r>
            <a:r>
              <a:rPr dirty="0" err="1"/>
              <a:t>stanowią</a:t>
            </a:r>
            <a:r>
              <a:rPr dirty="0"/>
              <a:t> w </a:t>
            </a:r>
            <a:r>
              <a:rPr dirty="0" err="1"/>
              <a:t>ruchu</a:t>
            </a:r>
            <a:r>
              <a:rPr dirty="0"/>
              <a:t> </a:t>
            </a:r>
            <a:r>
              <a:rPr dirty="0" err="1"/>
              <a:t>drogowym</a:t>
            </a:r>
            <a:r>
              <a:rPr dirty="0"/>
              <a:t>, </a:t>
            </a:r>
            <a:r>
              <a:rPr dirty="0" err="1"/>
              <a:t>potencjalnie</a:t>
            </a:r>
            <a:r>
              <a:rPr dirty="0"/>
              <a:t> </a:t>
            </a:r>
            <a:r>
              <a:rPr dirty="0" err="1"/>
              <a:t>największe</a:t>
            </a:r>
            <a:r>
              <a:rPr dirty="0"/>
              <a:t> </a:t>
            </a:r>
            <a:r>
              <a:rPr dirty="0" err="1"/>
              <a:t>źródło</a:t>
            </a:r>
            <a:r>
              <a:rPr dirty="0"/>
              <a:t> </a:t>
            </a:r>
            <a:r>
              <a:rPr dirty="0" err="1"/>
              <a:t>zagrożenia</a:t>
            </a:r>
            <a:r>
              <a:rPr dirty="0"/>
              <a:t>”.</a:t>
            </a:r>
          </a:p>
        </p:txBody>
      </p:sp>
      <p:pic>
        <p:nvPicPr>
          <p:cNvPr id="163" name="obrazek" descr="obrazek"/>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7593554" y="3937000"/>
            <a:ext cx="6050644" cy="8067525"/>
          </a:xfrm>
          <a:prstGeom prst="rect">
            <a:avLst/>
          </a:prstGeom>
          <a:ln w="12700">
            <a:miter lim="400000"/>
          </a:ln>
        </p:spPr>
      </p:pic>
      <p:pic>
        <p:nvPicPr>
          <p:cNvPr id="164" name="obrazek" descr="obrazek"/>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72251" y="3937000"/>
            <a:ext cx="3996552" cy="3996552"/>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522" y="3956180"/>
            <a:ext cx="21870956" cy="8826759"/>
          </a:xfrm>
          <a:prstGeom prst="rect">
            <a:avLst/>
          </a:prstGeom>
        </p:spPr>
      </p:pic>
      <p:sp>
        <p:nvSpPr>
          <p:cNvPr id="6" name="Program bezpieczeństwa ruchu drogowego dla województwa warmińsko - mazurskiego na lata 2022 - 2030">
            <a:extLst>
              <a:ext uri="{FF2B5EF4-FFF2-40B4-BE49-F238E27FC236}">
                <a16:creationId xmlns:a16="http://schemas.microsoft.com/office/drawing/2014/main" id="{2A1476F8-159E-B1A4-CA4F-0005EC43742F}"/>
              </a:ext>
            </a:extLst>
          </p:cNvPr>
          <p:cNvSpPr txBox="1">
            <a:spLocks noGrp="1"/>
          </p:cNvSpPr>
          <p:nvPr>
            <p:ph type="title"/>
          </p:nvPr>
        </p:nvSpPr>
        <p:spPr>
          <a:xfrm>
            <a:off x="1587500" y="1123950"/>
            <a:ext cx="21209000" cy="2025650"/>
          </a:xfrm>
          <a:prstGeom prst="rect">
            <a:avLst/>
          </a:prstGeom>
        </p:spPr>
        <p:txBody>
          <a:bodyPr>
            <a:normAutofit/>
          </a:bodyPr>
          <a:lstStyle>
            <a:lvl1pPr defTabSz="412750">
              <a:defRPr sz="4900" b="1"/>
            </a:lvl1pPr>
          </a:lstStyle>
          <a:p>
            <a:r>
              <a:rPr lang="pl-PL" sz="4000" dirty="0">
                <a:latin typeface="Hoefler Text"/>
              </a:rPr>
              <a:t>Program bezpieczeństwa ruchu drogowego</a:t>
            </a:r>
            <a:br>
              <a:rPr lang="pl-PL" sz="4000" dirty="0">
                <a:latin typeface="Hoefler Text"/>
              </a:rPr>
            </a:br>
            <a:r>
              <a:rPr lang="pl-PL" sz="4000" dirty="0">
                <a:latin typeface="Hoefler Text"/>
              </a:rPr>
              <a:t>dla województwa warmińsko-mazurskiego na lata 2022-2030</a:t>
            </a:r>
          </a:p>
        </p:txBody>
      </p:sp>
    </p:spTree>
    <p:extLst>
      <p:ext uri="{BB962C8B-B14F-4D97-AF65-F5344CB8AC3E}">
        <p14:creationId xmlns:p14="http://schemas.microsoft.com/office/powerpoint/2010/main" val="325196518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gram bezpieczeństwa ruchu drogowego dla województwa warmińsko - mazurskiego na lata 2022 - 2030">
            <a:extLst>
              <a:ext uri="{FF2B5EF4-FFF2-40B4-BE49-F238E27FC236}">
                <a16:creationId xmlns:a16="http://schemas.microsoft.com/office/drawing/2014/main" id="{B2DBCDD2-2011-BC36-EC09-D5E998AD7BC8}"/>
              </a:ext>
            </a:extLst>
          </p:cNvPr>
          <p:cNvSpPr txBox="1">
            <a:spLocks noGrp="1"/>
          </p:cNvSpPr>
          <p:nvPr>
            <p:ph type="title"/>
          </p:nvPr>
        </p:nvSpPr>
        <p:spPr>
          <a:xfrm>
            <a:off x="1587500" y="112395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
        <p:nvSpPr>
          <p:cNvPr id="5" name="pole tekstowe 4">
            <a:extLst>
              <a:ext uri="{FF2B5EF4-FFF2-40B4-BE49-F238E27FC236}">
                <a16:creationId xmlns:a16="http://schemas.microsoft.com/office/drawing/2014/main" id="{F58ECF27-F2EA-EF8E-BAD3-E95BA6AAEC9C}"/>
              </a:ext>
            </a:extLst>
          </p:cNvPr>
          <p:cNvSpPr txBox="1"/>
          <p:nvPr/>
        </p:nvSpPr>
        <p:spPr>
          <a:xfrm>
            <a:off x="1587500" y="4111328"/>
            <a:ext cx="2158365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OKOLICZNOŚCI SPRZYJAJĄCE WYSOKIEMU RYZYKU NIEBEZPIECZNYCH ZACHOWAŃ</a:t>
            </a:r>
            <a:b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b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W RUCHU DROGOWYM:</a:t>
            </a:r>
          </a:p>
        </p:txBody>
      </p:sp>
      <p:sp>
        <p:nvSpPr>
          <p:cNvPr id="6" name="pole tekstowe 5">
            <a:extLst>
              <a:ext uri="{FF2B5EF4-FFF2-40B4-BE49-F238E27FC236}">
                <a16:creationId xmlns:a16="http://schemas.microsoft.com/office/drawing/2014/main" id="{9C09A720-2D49-64EB-562A-AD5311CBA50F}"/>
              </a:ext>
            </a:extLst>
          </p:cNvPr>
          <p:cNvSpPr txBox="1"/>
          <p:nvPr/>
        </p:nvSpPr>
        <p:spPr>
          <a:xfrm>
            <a:off x="2006600" y="5817295"/>
            <a:ext cx="20789900"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marR="0" indent="-571500" algn="l" defTabSz="825500" rtl="0" fontAlgn="auto" latinLnBrk="0" hangingPunct="0">
              <a:lnSpc>
                <a:spcPct val="100000"/>
              </a:lnSpc>
              <a:spcBef>
                <a:spcPts val="0"/>
              </a:spcBef>
              <a:spcAft>
                <a:spcPts val="2400"/>
              </a:spcAft>
              <a:buClrTx/>
              <a:buSzTx/>
              <a:buFont typeface="Arial" panose="020B0604020202020204" pitchFamily="34" charset="0"/>
              <a:buChar char="•"/>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niski poziom edukacji</a:t>
            </a:r>
          </a:p>
          <a:p>
            <a:pPr marL="571500" marR="0" indent="-571500" algn="l" defTabSz="825500" rtl="0" fontAlgn="auto" latinLnBrk="0" hangingPunct="0">
              <a:lnSpc>
                <a:spcPct val="100000"/>
              </a:lnSpc>
              <a:spcBef>
                <a:spcPts val="0"/>
              </a:spcBef>
              <a:spcAft>
                <a:spcPts val="2400"/>
              </a:spcAft>
              <a:buClrTx/>
              <a:buSzTx/>
              <a:buFont typeface="Arial" panose="020B0604020202020204" pitchFamily="34" charset="0"/>
              <a:buChar char="•"/>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zmęczenie i rozproszenie uwagi (telefony komórkowe)</a:t>
            </a:r>
          </a:p>
          <a:p>
            <a:pPr marL="571500" marR="0" indent="-571500" algn="l" defTabSz="825500" rtl="0" fontAlgn="auto" latinLnBrk="0" hangingPunct="0">
              <a:lnSpc>
                <a:spcPct val="100000"/>
              </a:lnSpc>
              <a:spcBef>
                <a:spcPts val="0"/>
              </a:spcBef>
              <a:spcAft>
                <a:spcPts val="2400"/>
              </a:spcAft>
              <a:buClrTx/>
              <a:buSzTx/>
              <a:buFont typeface="Arial" panose="020B0604020202020204" pitchFamily="34" charset="0"/>
              <a:buChar char="•"/>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niska świadomość zagrożeń związanych nieużywaniem zabezpieczeń</a:t>
            </a:r>
          </a:p>
          <a:p>
            <a:pPr marL="571500" marR="0" indent="-571500" algn="l" defTabSz="825500" rtl="0" fontAlgn="auto" latinLnBrk="0" hangingPunct="0">
              <a:lnSpc>
                <a:spcPct val="100000"/>
              </a:lnSpc>
              <a:spcBef>
                <a:spcPts val="0"/>
              </a:spcBef>
              <a:spcAft>
                <a:spcPts val="2400"/>
              </a:spcAft>
              <a:buClrTx/>
              <a:buSzTx/>
              <a:buFont typeface="Arial" panose="020B0604020202020204" pitchFamily="34" charset="0"/>
              <a:buChar char="•"/>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agresywny styl jazdy i brawura drogowa</a:t>
            </a:r>
          </a:p>
        </p:txBody>
      </p:sp>
      <p:sp>
        <p:nvSpPr>
          <p:cNvPr id="7" name="pole tekstowe 6">
            <a:extLst>
              <a:ext uri="{FF2B5EF4-FFF2-40B4-BE49-F238E27FC236}">
                <a16:creationId xmlns:a16="http://schemas.microsoft.com/office/drawing/2014/main" id="{89EFA01F-0C61-47C1-884D-A84BD4E966CB}"/>
              </a:ext>
            </a:extLst>
          </p:cNvPr>
          <p:cNvSpPr txBox="1"/>
          <p:nvPr/>
        </p:nvSpPr>
        <p:spPr>
          <a:xfrm>
            <a:off x="1587500" y="10427940"/>
            <a:ext cx="21583650"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algn="l" defTabSz="825500" rtl="0" fontAlgn="auto" latinLnBrk="0" hangingPunct="0">
              <a:lnSpc>
                <a:spcPct val="100000"/>
              </a:lnSpc>
              <a:spcBef>
                <a:spcPts val="0"/>
              </a:spcBef>
              <a:spcAft>
                <a:spcPts val="2400"/>
              </a:spcAft>
              <a:buClrTx/>
              <a:buSzTx/>
              <a:tabLst/>
            </a:pPr>
            <a:r>
              <a:rPr kumimoji="0" lang="pl-PL" sz="4000" b="1" i="0" u="none" strike="noStrike" cap="none" spc="0" normalizeH="0" baseline="0" dirty="0">
                <a:ln>
                  <a:noFill/>
                </a:ln>
                <a:solidFill>
                  <a:srgbClr val="57554B"/>
                </a:solidFill>
                <a:effectLst/>
                <a:uFillTx/>
                <a:latin typeface="Hoefler Text"/>
                <a:ea typeface="Hoefler Text"/>
                <a:cs typeface="Hoefler Text"/>
                <a:sym typeface="Hoefler Text"/>
              </a:rPr>
              <a:t>Dodatkową okolicznością zwiększającą ryzyko wypadków i ich ciężkości jest skłonność do kompensacji ryzyka (nadmierna wiara w technologię).</a:t>
            </a:r>
          </a:p>
        </p:txBody>
      </p:sp>
      <p:pic>
        <p:nvPicPr>
          <p:cNvPr id="3" name="Obraz 2">
            <a:extLst>
              <a:ext uri="{FF2B5EF4-FFF2-40B4-BE49-F238E27FC236}">
                <a16:creationId xmlns:a16="http://schemas.microsoft.com/office/drawing/2014/main" id="{468FF798-8089-84FB-AC0E-B69BE7F51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31305" y="4778177"/>
            <a:ext cx="2755206" cy="27552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6107502" y="2519393"/>
            <a:ext cx="1266357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000"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OGÓLNE DANE O MOTORYZACJI</a:t>
            </a:r>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8165" y="3723825"/>
            <a:ext cx="17891185" cy="7564222"/>
          </a:xfrm>
          <a:prstGeom prst="rect">
            <a:avLst/>
          </a:prstGeom>
        </p:spPr>
      </p:pic>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8165" y="11534128"/>
            <a:ext cx="10723793" cy="377985"/>
          </a:xfrm>
          <a:prstGeom prst="rect">
            <a:avLst/>
          </a:prstGeom>
        </p:spPr>
      </p:pic>
      <p:sp>
        <p:nvSpPr>
          <p:cNvPr id="7" name="pole tekstowe 6"/>
          <p:cNvSpPr txBox="1"/>
          <p:nvPr/>
        </p:nvSpPr>
        <p:spPr>
          <a:xfrm>
            <a:off x="3298165" y="11912113"/>
            <a:ext cx="17891185"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pPr>
            <a:r>
              <a:rPr kumimoji="0" lang="pl-PL" sz="1800" b="1" i="0" u="sng" strike="noStrike" cap="none" spc="0" normalizeH="0" baseline="0" dirty="0">
                <a:ln>
                  <a:noFill/>
                </a:ln>
                <a:solidFill>
                  <a:srgbClr val="57554B"/>
                </a:solidFill>
                <a:effectLst/>
                <a:uFillTx/>
                <a:sym typeface="Hoefler Text"/>
              </a:rPr>
              <a:t>UWAGA</a:t>
            </a:r>
            <a:r>
              <a:rPr kumimoji="0" lang="pl-PL" sz="1800" b="0" i="0" u="none" strike="noStrike" cap="none" spc="0" normalizeH="0" baseline="0" dirty="0">
                <a:ln>
                  <a:noFill/>
                </a:ln>
                <a:solidFill>
                  <a:srgbClr val="57554B"/>
                </a:solidFill>
                <a:effectLst/>
                <a:uFillTx/>
                <a:sym typeface="Hoefler Text"/>
              </a:rPr>
              <a:t>:</a:t>
            </a:r>
          </a:p>
          <a:p>
            <a:pPr marL="0" marR="0" indent="0" algn="just" defTabSz="825500" rtl="0" fontAlgn="auto" latinLnBrk="0" hangingPunct="0">
              <a:lnSpc>
                <a:spcPct val="100000"/>
              </a:lnSpc>
              <a:spcBef>
                <a:spcPts val="0"/>
              </a:spcBef>
              <a:spcAft>
                <a:spcPts val="0"/>
              </a:spcAft>
              <a:buClrTx/>
              <a:buSzTx/>
              <a:buFontTx/>
              <a:buNone/>
              <a:tabLst/>
            </a:pPr>
            <a:r>
              <a:rPr lang="pl-PL" sz="1800" dirty="0"/>
              <a:t>1. Usunięto z CEP pojazdy spełniające kryteria: data ostatniej rejestracji przed 14 marca 2005 r., data zawarcia polisy OC przed 1 stycznia 2014 r., data badania technicznego przed 1 stycznia 2014 r. </a:t>
            </a:r>
            <a:endParaRPr kumimoji="0" lang="pl-PL" sz="1800" b="0" i="0" u="none" strike="noStrike" cap="none" spc="0" normalizeH="0" baseline="0" dirty="0">
              <a:ln>
                <a:noFill/>
              </a:ln>
              <a:solidFill>
                <a:srgbClr val="57554B"/>
              </a:solidFill>
              <a:effectLst/>
              <a:uFillTx/>
              <a:sym typeface="Hoefler Text"/>
            </a:endParaRPr>
          </a:p>
        </p:txBody>
      </p:sp>
      <p:sp>
        <p:nvSpPr>
          <p:cNvPr id="2" name="pole tekstowe 1">
            <a:extLst>
              <a:ext uri="{FF2B5EF4-FFF2-40B4-BE49-F238E27FC236}">
                <a16:creationId xmlns:a16="http://schemas.microsoft.com/office/drawing/2014/main" id="{6A9BB52B-A0F1-9654-D870-BC2B2EBBAF10}"/>
              </a:ext>
            </a:extLst>
          </p:cNvPr>
          <p:cNvSpPr txBox="1"/>
          <p:nvPr/>
        </p:nvSpPr>
        <p:spPr>
          <a:xfrm>
            <a:off x="5860211" y="72956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2410037911"/>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a:extLst>
              <a:ext uri="{28A0092B-C50C-407E-A947-70E740481C1C}">
                <a14:useLocalDpi xmlns:a14="http://schemas.microsoft.com/office/drawing/2010/main" val="0"/>
              </a:ext>
            </a:extLst>
          </a:blip>
          <a:stretch>
            <a:fillRect/>
          </a:stretch>
        </p:blipFill>
        <p:spPr>
          <a:xfrm>
            <a:off x="14912068" y="3591536"/>
            <a:ext cx="8526279" cy="8945929"/>
          </a:xfrm>
          <a:prstGeom prst="rect">
            <a:avLst/>
          </a:prstGeom>
        </p:spPr>
      </p:pic>
      <p:sp>
        <p:nvSpPr>
          <p:cNvPr id="170" name="ZŁOŻONOŚĆ POLA PERCEPCYJNEGO W CZASIE KIEROWANIA POJAZDEM…"/>
          <p:cNvSpPr txBox="1">
            <a:spLocks noGrp="1"/>
          </p:cNvSpPr>
          <p:nvPr>
            <p:ph type="body" sz="half" idx="1"/>
          </p:nvPr>
        </p:nvSpPr>
        <p:spPr>
          <a:xfrm>
            <a:off x="845518" y="3676181"/>
            <a:ext cx="13614188" cy="8511456"/>
          </a:xfrm>
          <a:prstGeom prst="rect">
            <a:avLst/>
          </a:prstGeom>
        </p:spPr>
        <p:txBody>
          <a:bodyPr/>
          <a:lstStyle/>
          <a:p>
            <a:pPr marL="0" indent="0" algn="ctr">
              <a:buSzTx/>
              <a:buNone/>
              <a:defRPr sz="4000" b="1"/>
            </a:pPr>
            <a:r>
              <a:rPr dirty="0"/>
              <a:t>ZŁOŻONOŚĆ POLA PERCEPCYJNEGO</a:t>
            </a:r>
            <a:br>
              <a:rPr lang="pl-PL" dirty="0"/>
            </a:br>
            <a:r>
              <a:rPr dirty="0"/>
              <a:t>W CZASIE KIEROWANIA POJAZDEM</a:t>
            </a:r>
          </a:p>
          <a:p>
            <a:pPr algn="just">
              <a:buSzPct val="120000"/>
              <a:buFont typeface="Arial" panose="020B0604020202020204" pitchFamily="34" charset="0"/>
              <a:buChar char="•"/>
              <a:defRPr sz="4000" b="1"/>
            </a:pPr>
            <a:r>
              <a:rPr dirty="0" err="1"/>
              <a:t>Typowy</a:t>
            </a:r>
            <a:r>
              <a:rPr dirty="0"/>
              <a:t> </a:t>
            </a:r>
            <a:r>
              <a:rPr dirty="0" err="1"/>
              <a:t>kierowca</a:t>
            </a:r>
            <a:r>
              <a:rPr dirty="0"/>
              <a:t> co </a:t>
            </a:r>
            <a:r>
              <a:rPr dirty="0" err="1"/>
              <a:t>dwie</a:t>
            </a:r>
            <a:r>
              <a:rPr dirty="0"/>
              <a:t> </a:t>
            </a:r>
            <a:r>
              <a:rPr dirty="0" err="1"/>
              <a:t>minuty</a:t>
            </a:r>
            <a:r>
              <a:rPr dirty="0"/>
              <a:t> </a:t>
            </a:r>
            <a:r>
              <a:rPr dirty="0" err="1"/>
              <a:t>dokonuje</a:t>
            </a:r>
            <a:r>
              <a:rPr dirty="0"/>
              <a:t> 400 </a:t>
            </a:r>
            <a:r>
              <a:rPr dirty="0" err="1"/>
              <a:t>obserwacji</a:t>
            </a:r>
            <a:r>
              <a:rPr dirty="0"/>
              <a:t>, </a:t>
            </a:r>
            <a:r>
              <a:rPr dirty="0" err="1"/>
              <a:t>podejmuje</a:t>
            </a:r>
            <a:r>
              <a:rPr dirty="0"/>
              <a:t> 40 </a:t>
            </a:r>
            <a:r>
              <a:rPr dirty="0" err="1"/>
              <a:t>decyzji</a:t>
            </a:r>
            <a:r>
              <a:rPr dirty="0"/>
              <a:t> i </a:t>
            </a:r>
            <a:r>
              <a:rPr dirty="0" err="1"/>
              <a:t>popełnia</a:t>
            </a:r>
            <a:r>
              <a:rPr dirty="0"/>
              <a:t> </a:t>
            </a:r>
            <a:r>
              <a:rPr dirty="0" err="1"/>
              <a:t>jeden</a:t>
            </a:r>
            <a:r>
              <a:rPr dirty="0"/>
              <a:t> </a:t>
            </a:r>
            <a:r>
              <a:rPr dirty="0" err="1"/>
              <a:t>błąd</a:t>
            </a:r>
            <a:r>
              <a:rPr dirty="0"/>
              <a:t>. </a:t>
            </a:r>
            <a:r>
              <a:rPr dirty="0" err="1"/>
              <a:t>Większość</a:t>
            </a:r>
            <a:r>
              <a:rPr dirty="0"/>
              <a:t> z </a:t>
            </a:r>
            <a:r>
              <a:rPr dirty="0" err="1"/>
              <a:t>tych</a:t>
            </a:r>
            <a:r>
              <a:rPr dirty="0"/>
              <a:t> </a:t>
            </a:r>
            <a:r>
              <a:rPr dirty="0" err="1"/>
              <a:t>decyzji</a:t>
            </a:r>
            <a:r>
              <a:rPr dirty="0"/>
              <a:t> </a:t>
            </a:r>
            <a:r>
              <a:rPr dirty="0" err="1"/>
              <a:t>podejmowana</a:t>
            </a:r>
            <a:r>
              <a:rPr dirty="0"/>
              <a:t> jest </a:t>
            </a:r>
            <a:r>
              <a:rPr dirty="0" err="1"/>
              <a:t>nieświadomie</a:t>
            </a:r>
            <a:r>
              <a:rPr dirty="0"/>
              <a:t>.</a:t>
            </a:r>
          </a:p>
          <a:p>
            <a:pPr>
              <a:buSzPct val="120000"/>
              <a:buFont typeface="Arial" panose="020B0604020202020204" pitchFamily="34" charset="0"/>
              <a:buChar char="•"/>
              <a:defRPr sz="4000" b="1"/>
            </a:pPr>
            <a:r>
              <a:rPr dirty="0" err="1"/>
              <a:t>Według</a:t>
            </a:r>
            <a:r>
              <a:rPr dirty="0"/>
              <a:t> </a:t>
            </a:r>
            <a:r>
              <a:rPr dirty="0" err="1"/>
              <a:t>szacunków</a:t>
            </a:r>
            <a:r>
              <a:rPr dirty="0"/>
              <a:t> ITS-u </a:t>
            </a:r>
            <a:r>
              <a:rPr dirty="0" err="1"/>
              <a:t>statystyczny</a:t>
            </a:r>
            <a:r>
              <a:rPr dirty="0"/>
              <a:t> </a:t>
            </a:r>
            <a:r>
              <a:rPr dirty="0" err="1"/>
              <a:t>kierowca</a:t>
            </a:r>
            <a:r>
              <a:rPr dirty="0"/>
              <a:t> </a:t>
            </a:r>
            <a:r>
              <a:rPr dirty="0" err="1"/>
              <a:t>musi</a:t>
            </a:r>
            <a:r>
              <a:rPr dirty="0"/>
              <a:t> </a:t>
            </a:r>
            <a:r>
              <a:rPr dirty="0" err="1"/>
              <a:t>podjąć</a:t>
            </a:r>
            <a:r>
              <a:rPr dirty="0"/>
              <a:t> od 8 do 12 </a:t>
            </a:r>
            <a:r>
              <a:rPr dirty="0" err="1"/>
              <a:t>decyzji</a:t>
            </a:r>
            <a:r>
              <a:rPr dirty="0"/>
              <a:t> na </a:t>
            </a:r>
            <a:r>
              <a:rPr dirty="0" err="1"/>
              <a:t>jeden</a:t>
            </a:r>
            <a:r>
              <a:rPr dirty="0"/>
              <a:t> </a:t>
            </a:r>
            <a:r>
              <a:rPr dirty="0" err="1"/>
              <a:t>kilometr</a:t>
            </a:r>
            <a:r>
              <a:rPr dirty="0"/>
              <a:t>, </a:t>
            </a:r>
            <a:r>
              <a:rPr dirty="0" err="1"/>
              <a:t>mając</a:t>
            </a:r>
            <a:r>
              <a:rPr dirty="0"/>
              <a:t> na to </a:t>
            </a:r>
            <a:r>
              <a:rPr dirty="0" err="1"/>
              <a:t>mniej</a:t>
            </a:r>
            <a:r>
              <a:rPr dirty="0"/>
              <a:t> </a:t>
            </a:r>
            <a:r>
              <a:rPr dirty="0" err="1"/>
              <a:t>niż</a:t>
            </a:r>
            <a:r>
              <a:rPr dirty="0"/>
              <a:t> 0,5 </a:t>
            </a:r>
            <a:r>
              <a:rPr dirty="0" err="1"/>
              <a:t>sekundy</a:t>
            </a:r>
            <a:r>
              <a:rPr dirty="0"/>
              <a:t>.</a:t>
            </a:r>
          </a:p>
        </p:txBody>
      </p:sp>
      <p:sp>
        <p:nvSpPr>
          <p:cNvPr id="171" name="Procesy poznawcze a bezpieczeństwo ruchu drogowego…"/>
          <p:cNvSpPr txBox="1">
            <a:spLocks noGrp="1"/>
          </p:cNvSpPr>
          <p:nvPr>
            <p:ph type="title"/>
          </p:nvPr>
        </p:nvSpPr>
        <p:spPr>
          <a:xfrm>
            <a:off x="1587500" y="1238250"/>
            <a:ext cx="21209000" cy="1828800"/>
          </a:xfrm>
          <a:prstGeom prst="rect">
            <a:avLst/>
          </a:prstGeom>
        </p:spPr>
        <p:txBody>
          <a:bodyPr>
            <a:normAutofit/>
          </a:bodyPr>
          <a:lstStyle/>
          <a:p>
            <a:pPr defTabSz="635634">
              <a:spcAft>
                <a:spcPts val="1200"/>
              </a:spcAft>
              <a:defRPr sz="4851" b="1"/>
            </a:pPr>
            <a:r>
              <a:rPr dirty="0" err="1">
                <a:latin typeface="Hoefler Text"/>
              </a:rPr>
              <a:t>Procesy</a:t>
            </a:r>
            <a:r>
              <a:rPr dirty="0">
                <a:latin typeface="Hoefler Text"/>
              </a:rPr>
              <a:t> </a:t>
            </a:r>
            <a:r>
              <a:rPr dirty="0" err="1">
                <a:latin typeface="Hoefler Text"/>
              </a:rPr>
              <a:t>poznawcze</a:t>
            </a:r>
            <a:r>
              <a:rPr dirty="0">
                <a:latin typeface="Hoefler Text"/>
              </a:rPr>
              <a:t> a </a:t>
            </a:r>
            <a:r>
              <a:rPr dirty="0" err="1">
                <a:latin typeface="Hoefler Text"/>
              </a:rPr>
              <a:t>bezpieczeństwo</a:t>
            </a:r>
            <a:r>
              <a:rPr dirty="0">
                <a:latin typeface="Hoefler Text"/>
              </a:rPr>
              <a:t> </a:t>
            </a:r>
            <a:r>
              <a:rPr dirty="0" err="1">
                <a:latin typeface="Hoefler Text"/>
              </a:rPr>
              <a:t>ruchu</a:t>
            </a:r>
            <a:r>
              <a:rPr dirty="0">
                <a:latin typeface="Hoefler Text"/>
              </a:rPr>
              <a:t> </a:t>
            </a:r>
            <a:r>
              <a:rPr dirty="0" err="1">
                <a:latin typeface="Hoefler Text"/>
              </a:rPr>
              <a:t>drogowego</a:t>
            </a:r>
            <a:endParaRPr dirty="0">
              <a:latin typeface="Hoefler Text"/>
            </a:endParaRPr>
          </a:p>
          <a:p>
            <a:pPr defTabSz="635634">
              <a:defRPr sz="4851" b="1"/>
            </a:pPr>
            <a:r>
              <a:rPr lang="pl-PL" dirty="0">
                <a:latin typeface="Hoefler Text"/>
              </a:rPr>
              <a:t>–</a:t>
            </a:r>
            <a:r>
              <a:rPr dirty="0">
                <a:latin typeface="Hoefler Text"/>
              </a:rPr>
              <a:t> UWAGA </a:t>
            </a:r>
            <a:r>
              <a:rPr lang="pl-PL" dirty="0">
                <a:latin typeface="Hoefler Text"/>
              </a:rPr>
              <a:t>–</a:t>
            </a:r>
            <a:endParaRPr dirty="0">
              <a:latin typeface="Hoefler Text"/>
            </a:endParaRPr>
          </a:p>
        </p:txBody>
      </p:sp>
      <p:sp>
        <p:nvSpPr>
          <p:cNvPr id="172" name="Źródło: https://auto.wprost.pl/aktualnosci/10878412/tak-dziala-mozg-kierowcy-400-obserwacji-40-decyzji-i-1-blad-na-2-minuty.html"/>
          <p:cNvSpPr txBox="1"/>
          <p:nvPr/>
        </p:nvSpPr>
        <p:spPr>
          <a:xfrm>
            <a:off x="579855" y="12428467"/>
            <a:ext cx="14145515"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000"/>
            </a:pPr>
            <a:r>
              <a:rPr u="sng"/>
              <a:t>Źródło</a:t>
            </a:r>
            <a:r>
              <a:t>: https://auto.wprost.pl/aktualnosci/10878412/tak-dziala-mozg-kierowcy-400-obserwacji-40-decyzji-i-1-blad-na-2-minuty.html</a:t>
            </a:r>
          </a:p>
        </p:txBody>
      </p:sp>
      <p:sp>
        <p:nvSpPr>
          <p:cNvPr id="173" name="https://mazowiecka.policja.gov.pl/wse/informacje/aktualnosci/7664,Ogolnopolska-kampania-Lapki-na-kierownice.html"/>
          <p:cNvSpPr txBox="1"/>
          <p:nvPr/>
        </p:nvSpPr>
        <p:spPr>
          <a:xfrm>
            <a:off x="15045124" y="12693650"/>
            <a:ext cx="7696506" cy="279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200"/>
            </a:lvl1pPr>
          </a:lstStyle>
          <a:p>
            <a:r>
              <a:t>https://mazowiecka.policja.gov.pl/wse/informacje/aktualnosci/7664,Ogolnopolska-kampania-Lapki-na-kierownice.html</a:t>
            </a: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gram bezpieczeństwa ruchu drogowego dla województwa warmińsko - mazurskiego na lata 2022 - 2030">
            <a:extLst>
              <a:ext uri="{FF2B5EF4-FFF2-40B4-BE49-F238E27FC236}">
                <a16:creationId xmlns:a16="http://schemas.microsoft.com/office/drawing/2014/main" id="{879E3754-DA52-6AEA-3AC5-7177734CEF25}"/>
              </a:ext>
            </a:extLst>
          </p:cNvPr>
          <p:cNvSpPr txBox="1">
            <a:spLocks noGrp="1"/>
          </p:cNvSpPr>
          <p:nvPr>
            <p:ph type="title"/>
          </p:nvPr>
        </p:nvSpPr>
        <p:spPr>
          <a:xfrm>
            <a:off x="1587500" y="112395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
        <p:nvSpPr>
          <p:cNvPr id="3" name="pole tekstowe 2">
            <a:extLst>
              <a:ext uri="{FF2B5EF4-FFF2-40B4-BE49-F238E27FC236}">
                <a16:creationId xmlns:a16="http://schemas.microsoft.com/office/drawing/2014/main" id="{1D929D35-17D1-59D8-2F82-E20350757103}"/>
              </a:ext>
            </a:extLst>
          </p:cNvPr>
          <p:cNvSpPr txBox="1"/>
          <p:nvPr/>
        </p:nvSpPr>
        <p:spPr>
          <a:xfrm>
            <a:off x="1027102" y="3470099"/>
            <a:ext cx="7753350"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5000" b="1" i="0" u="none" strike="noStrike" cap="none" spc="0" normalizeH="0" baseline="0" dirty="0">
                <a:ln>
                  <a:noFill/>
                </a:ln>
                <a:solidFill>
                  <a:srgbClr val="339966"/>
                </a:solidFill>
                <a:effectLst/>
                <a:uFillTx/>
                <a:latin typeface="Hoefler Text"/>
                <a:ea typeface="Hoefler Text"/>
                <a:cs typeface="Hoefler Text"/>
                <a:sym typeface="Hoefler Text"/>
              </a:rPr>
              <a:t>B. Bezpieczny człowiek</a:t>
            </a:r>
          </a:p>
        </p:txBody>
      </p:sp>
      <p:sp>
        <p:nvSpPr>
          <p:cNvPr id="6" name="pole tekstowe 5">
            <a:extLst>
              <a:ext uri="{FF2B5EF4-FFF2-40B4-BE49-F238E27FC236}">
                <a16:creationId xmlns:a16="http://schemas.microsoft.com/office/drawing/2014/main" id="{64CDD5A4-66B2-7DAF-0D22-DEAF5C5E3180}"/>
              </a:ext>
            </a:extLst>
          </p:cNvPr>
          <p:cNvSpPr txBox="1"/>
          <p:nvPr/>
        </p:nvSpPr>
        <p:spPr>
          <a:xfrm>
            <a:off x="1027102" y="4482378"/>
            <a:ext cx="775335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339966"/>
                </a:solidFill>
                <a:effectLst/>
                <a:uFillTx/>
                <a:latin typeface="Hoefler Text"/>
                <a:ea typeface="Hoefler Text"/>
                <a:cs typeface="Hoefler Text"/>
                <a:sym typeface="Hoefler Text"/>
              </a:rPr>
              <a:t>Priorytet 1</a:t>
            </a:r>
          </a:p>
        </p:txBody>
      </p:sp>
      <p:sp>
        <p:nvSpPr>
          <p:cNvPr id="7" name="pole tekstowe 6">
            <a:extLst>
              <a:ext uri="{FF2B5EF4-FFF2-40B4-BE49-F238E27FC236}">
                <a16:creationId xmlns:a16="http://schemas.microsoft.com/office/drawing/2014/main" id="{05F2A95C-6890-0470-B528-2E68C8F7AC7D}"/>
              </a:ext>
            </a:extLst>
          </p:cNvPr>
          <p:cNvSpPr txBox="1"/>
          <p:nvPr/>
        </p:nvSpPr>
        <p:spPr>
          <a:xfrm>
            <a:off x="1027102" y="5327849"/>
            <a:ext cx="1857375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339966"/>
                </a:solidFill>
                <a:effectLst/>
                <a:uFillTx/>
                <a:latin typeface="Hoefler Text"/>
                <a:ea typeface="Hoefler Text"/>
                <a:cs typeface="Hoefler Text"/>
                <a:sym typeface="Hoefler Text"/>
              </a:rPr>
              <a:t>B.1.</a:t>
            </a:r>
            <a:r>
              <a:rPr kumimoji="0" lang="pl-PL" sz="4000" b="1" i="0" u="none" strike="noStrike" cap="none" spc="0" normalizeH="0" dirty="0">
                <a:ln>
                  <a:noFill/>
                </a:ln>
                <a:solidFill>
                  <a:srgbClr val="339966"/>
                </a:solidFill>
                <a:effectLst/>
                <a:uFillTx/>
                <a:latin typeface="Hoefler Text"/>
                <a:ea typeface="Hoefler Text"/>
                <a:cs typeface="Hoefler Text"/>
                <a:sym typeface="Hoefler Text"/>
              </a:rPr>
              <a:t> </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Kształtowanie bezpiecznych zachowań uczestników ruchu drogowego</a:t>
            </a:r>
          </a:p>
        </p:txBody>
      </p:sp>
      <p:sp>
        <p:nvSpPr>
          <p:cNvPr id="8" name="pole tekstowe 7">
            <a:extLst>
              <a:ext uri="{FF2B5EF4-FFF2-40B4-BE49-F238E27FC236}">
                <a16:creationId xmlns:a16="http://schemas.microsoft.com/office/drawing/2014/main" id="{97F0F747-06A6-7907-68C9-C855972ACB12}"/>
              </a:ext>
            </a:extLst>
          </p:cNvPr>
          <p:cNvSpPr txBox="1"/>
          <p:nvPr/>
        </p:nvSpPr>
        <p:spPr>
          <a:xfrm>
            <a:off x="1817327" y="6024735"/>
            <a:ext cx="2097917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444625" marR="0" indent="-1444625" algn="just"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339966"/>
                </a:solidFill>
                <a:effectLst/>
                <a:uFillTx/>
                <a:latin typeface="Hoefler Text"/>
                <a:ea typeface="Hoefler Text"/>
                <a:cs typeface="Hoefler Text"/>
                <a:sym typeface="Hoefler Text"/>
              </a:rPr>
              <a:t>B.1.1.</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Edukacja szkolna, kierowców i instruktorów oraz szkolenie kadr </a:t>
            </a:r>
            <a:r>
              <a:rPr kumimoji="0" lang="pl-PL" sz="4000" b="1" i="0" u="none" strike="noStrike" cap="none" spc="0" normalizeH="0" baseline="0" dirty="0" err="1">
                <a:ln>
                  <a:noFill/>
                </a:ln>
                <a:solidFill>
                  <a:srgbClr val="336699"/>
                </a:solidFill>
                <a:effectLst/>
                <a:uFillTx/>
                <a:latin typeface="Hoefler Text"/>
                <a:ea typeface="Hoefler Text"/>
                <a:cs typeface="Hoefler Text"/>
                <a:sym typeface="Hoefler Text"/>
              </a:rPr>
              <a:t>brd</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                   służb kontroli ruchu drogowego</a:t>
            </a:r>
          </a:p>
        </p:txBody>
      </p:sp>
      <p:sp>
        <p:nvSpPr>
          <p:cNvPr id="9" name="pole tekstowe 8">
            <a:extLst>
              <a:ext uri="{FF2B5EF4-FFF2-40B4-BE49-F238E27FC236}">
                <a16:creationId xmlns:a16="http://schemas.microsoft.com/office/drawing/2014/main" id="{732D59D4-2D8E-0725-55C7-4A88C7E1E07B}"/>
              </a:ext>
            </a:extLst>
          </p:cNvPr>
          <p:cNvSpPr txBox="1"/>
          <p:nvPr/>
        </p:nvSpPr>
        <p:spPr>
          <a:xfrm>
            <a:off x="1817327" y="7171070"/>
            <a:ext cx="1857375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i="0" u="none" strike="noStrike" cap="none" spc="0" normalizeH="0" baseline="0" dirty="0">
                <a:ln>
                  <a:noFill/>
                </a:ln>
                <a:solidFill>
                  <a:srgbClr val="339966"/>
                </a:solidFill>
                <a:effectLst/>
                <a:uFillTx/>
                <a:latin typeface="Hoefler Text"/>
                <a:ea typeface="Hoefler Text"/>
                <a:cs typeface="Hoefler Text"/>
                <a:sym typeface="Hoefler Text"/>
              </a:rPr>
              <a:t>B.1.2. </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Komunikacja ze społeczeństwem</a:t>
            </a:r>
          </a:p>
        </p:txBody>
      </p:sp>
      <p:sp>
        <p:nvSpPr>
          <p:cNvPr id="10" name="pole tekstowe 9">
            <a:extLst>
              <a:ext uri="{FF2B5EF4-FFF2-40B4-BE49-F238E27FC236}">
                <a16:creationId xmlns:a16="http://schemas.microsoft.com/office/drawing/2014/main" id="{73BF1B04-82C9-7067-3B9C-580C2A1A8643}"/>
              </a:ext>
            </a:extLst>
          </p:cNvPr>
          <p:cNvSpPr txBox="1"/>
          <p:nvPr/>
        </p:nvSpPr>
        <p:spPr>
          <a:xfrm>
            <a:off x="1027102" y="8588416"/>
            <a:ext cx="775335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339966"/>
                </a:solidFill>
                <a:effectLst/>
                <a:uFillTx/>
                <a:latin typeface="Hoefler Text"/>
                <a:ea typeface="Hoefler Text"/>
                <a:cs typeface="Hoefler Text"/>
                <a:sym typeface="Hoefler Text"/>
              </a:rPr>
              <a:t>Priorytet 2</a:t>
            </a:r>
          </a:p>
        </p:txBody>
      </p:sp>
      <p:sp>
        <p:nvSpPr>
          <p:cNvPr id="11" name="pole tekstowe 10">
            <a:extLst>
              <a:ext uri="{FF2B5EF4-FFF2-40B4-BE49-F238E27FC236}">
                <a16:creationId xmlns:a16="http://schemas.microsoft.com/office/drawing/2014/main" id="{E245E32C-BA84-A245-65EF-9C3BF8D9BE63}"/>
              </a:ext>
            </a:extLst>
          </p:cNvPr>
          <p:cNvSpPr txBox="1"/>
          <p:nvPr/>
        </p:nvSpPr>
        <p:spPr>
          <a:xfrm>
            <a:off x="995821" y="9458569"/>
            <a:ext cx="2180067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i="0" u="none" strike="noStrike" cap="none" spc="0" normalizeH="0" baseline="0" dirty="0">
                <a:ln>
                  <a:noFill/>
                </a:ln>
                <a:solidFill>
                  <a:srgbClr val="339966"/>
                </a:solidFill>
                <a:effectLst/>
                <a:uFillTx/>
                <a:latin typeface="Hoefler Text"/>
                <a:ea typeface="Hoefler Text"/>
                <a:cs typeface="Hoefler Text"/>
                <a:sym typeface="Hoefler Text"/>
              </a:rPr>
              <a:t>B.2. </a:t>
            </a:r>
            <a:r>
              <a:rPr kumimoji="0" lang="pl-PL" sz="4000" i="0" u="none" strike="noStrike" cap="none" spc="0" normalizeH="0" baseline="0" dirty="0">
                <a:ln>
                  <a:noFill/>
                </a:ln>
                <a:solidFill>
                  <a:srgbClr val="336699"/>
                </a:solidFill>
                <a:effectLst/>
                <a:uFillTx/>
                <a:latin typeface="Hoefler Text"/>
                <a:ea typeface="Hoefler Text"/>
                <a:cs typeface="Hoefler Text"/>
                <a:sym typeface="Hoefler Text"/>
              </a:rPr>
              <a:t>Ochrona uczestników ruchu drogowego poprzez działania o charakterze zabezpieczającym</a:t>
            </a:r>
          </a:p>
        </p:txBody>
      </p:sp>
      <p:sp>
        <p:nvSpPr>
          <p:cNvPr id="12" name="pole tekstowe 11">
            <a:extLst>
              <a:ext uri="{FF2B5EF4-FFF2-40B4-BE49-F238E27FC236}">
                <a16:creationId xmlns:a16="http://schemas.microsoft.com/office/drawing/2014/main" id="{88193D48-9B27-435E-94EF-69ECA77E9917}"/>
              </a:ext>
            </a:extLst>
          </p:cNvPr>
          <p:cNvSpPr txBox="1"/>
          <p:nvPr/>
        </p:nvSpPr>
        <p:spPr>
          <a:xfrm>
            <a:off x="1587500" y="10328722"/>
            <a:ext cx="2120900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428750" marR="0" indent="-1428750" algn="just"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rgbClr val="339966"/>
                </a:solidFill>
                <a:effectLst/>
                <a:uFillTx/>
                <a:latin typeface="Hoefler Text"/>
                <a:ea typeface="Hoefler Text"/>
                <a:cs typeface="Hoefler Text"/>
                <a:sym typeface="Hoefler Text"/>
              </a:rPr>
              <a:t>B.2.1.</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Budowa i przebudowa oraz utrzymanie infrastruktury dla pieszych                                i rowerzystów</a:t>
            </a:r>
          </a:p>
        </p:txBody>
      </p:sp>
      <p:sp>
        <p:nvSpPr>
          <p:cNvPr id="13" name="pole tekstowe 12">
            <a:extLst>
              <a:ext uri="{FF2B5EF4-FFF2-40B4-BE49-F238E27FC236}">
                <a16:creationId xmlns:a16="http://schemas.microsoft.com/office/drawing/2014/main" id="{1AE4FECD-0D85-3DC3-B445-93F378248917}"/>
              </a:ext>
            </a:extLst>
          </p:cNvPr>
          <p:cNvSpPr txBox="1"/>
          <p:nvPr/>
        </p:nvSpPr>
        <p:spPr>
          <a:xfrm>
            <a:off x="1817327" y="7755262"/>
            <a:ext cx="1857375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000" i="0" u="none" strike="noStrike" cap="none" spc="0" normalizeH="0" baseline="0" dirty="0">
                <a:ln>
                  <a:noFill/>
                </a:ln>
                <a:solidFill>
                  <a:srgbClr val="339966"/>
                </a:solidFill>
                <a:effectLst/>
                <a:uFillTx/>
                <a:latin typeface="Hoefler Text"/>
                <a:ea typeface="Hoefler Text"/>
                <a:cs typeface="Hoefler Text"/>
                <a:sym typeface="Hoefler Text"/>
              </a:rPr>
              <a:t>B.1.3. </a:t>
            </a:r>
            <a:r>
              <a:rPr kumimoji="0" lang="pl-PL" sz="4000" i="0" u="none" strike="noStrike" cap="none" spc="0" normalizeH="0" baseline="0" dirty="0">
                <a:ln>
                  <a:noFill/>
                </a:ln>
                <a:solidFill>
                  <a:srgbClr val="336699"/>
                </a:solidFill>
                <a:effectLst/>
                <a:uFillTx/>
                <a:latin typeface="Hoefler Text"/>
                <a:ea typeface="Hoefler Text"/>
                <a:cs typeface="Hoefler Text"/>
                <a:sym typeface="Hoefler Text"/>
              </a:rPr>
              <a:t>Zmniejszenie liczy niebezpiecznych zachowań wśród kierowców</a:t>
            </a:r>
          </a:p>
        </p:txBody>
      </p:sp>
      <p:sp>
        <p:nvSpPr>
          <p:cNvPr id="14" name="pole tekstowe 13">
            <a:extLst>
              <a:ext uri="{FF2B5EF4-FFF2-40B4-BE49-F238E27FC236}">
                <a16:creationId xmlns:a16="http://schemas.microsoft.com/office/drawing/2014/main" id="{7FAA35FB-03FF-1954-6900-F1F2200D09B6}"/>
              </a:ext>
            </a:extLst>
          </p:cNvPr>
          <p:cNvSpPr txBox="1"/>
          <p:nvPr/>
        </p:nvSpPr>
        <p:spPr>
          <a:xfrm>
            <a:off x="1587500" y="11627051"/>
            <a:ext cx="21807282"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428750" marR="0" indent="-1428750" algn="just" defTabSz="825500" rtl="0" fontAlgn="auto" latinLnBrk="0" hangingPunct="0">
              <a:lnSpc>
                <a:spcPct val="100000"/>
              </a:lnSpc>
              <a:spcBef>
                <a:spcPts val="0"/>
              </a:spcBef>
              <a:spcAft>
                <a:spcPts val="0"/>
              </a:spcAft>
              <a:buClrTx/>
              <a:buSzTx/>
              <a:buFontTx/>
              <a:buNone/>
              <a:tabLst/>
            </a:pPr>
            <a:r>
              <a:rPr kumimoji="0" lang="pl-PL" sz="4000" i="0" u="none" strike="noStrike" cap="none" spc="0" normalizeH="0" baseline="0" dirty="0">
                <a:ln>
                  <a:noFill/>
                </a:ln>
                <a:solidFill>
                  <a:srgbClr val="339966"/>
                </a:solidFill>
                <a:effectLst/>
                <a:uFillTx/>
                <a:latin typeface="Hoefler Text"/>
                <a:ea typeface="Hoefler Text"/>
                <a:cs typeface="Hoefler Text"/>
                <a:sym typeface="Hoefler Text"/>
              </a:rPr>
              <a:t>B.2.2.</a:t>
            </a:r>
            <a:r>
              <a:rPr kumimoji="0" lang="pl-PL" sz="4000" i="0" u="none" strike="noStrike" cap="none" spc="0" normalizeH="0" baseline="0" dirty="0">
                <a:ln>
                  <a:noFill/>
                </a:ln>
                <a:solidFill>
                  <a:srgbClr val="336699"/>
                </a:solidFill>
                <a:effectLst/>
                <a:uFillTx/>
                <a:latin typeface="Hoefler Text"/>
                <a:ea typeface="Hoefler Text"/>
                <a:cs typeface="Hoefler Text"/>
                <a:sym typeface="Hoefler Text"/>
              </a:rPr>
              <a:t>Systematyczne stosowanie procedur </a:t>
            </a:r>
            <a:r>
              <a:rPr kumimoji="0" lang="pl-PL" sz="4000" b="1" i="0" u="none" strike="noStrike" cap="none" spc="0" normalizeH="0" baseline="0" dirty="0">
                <a:ln>
                  <a:noFill/>
                </a:ln>
                <a:solidFill>
                  <a:srgbClr val="336699"/>
                </a:solidFill>
                <a:effectLst/>
                <a:uFillTx/>
                <a:latin typeface="Hoefler Text"/>
                <a:ea typeface="Hoefler Text"/>
                <a:cs typeface="Hoefler Text"/>
                <a:sym typeface="Hoefler Text"/>
              </a:rPr>
              <a:t>zarządzania bezpieczeństwem ruch pieszego                  i rowerowego</a:t>
            </a:r>
          </a:p>
        </p:txBody>
      </p:sp>
    </p:spTree>
    <p:extLst>
      <p:ext uri="{BB962C8B-B14F-4D97-AF65-F5344CB8AC3E}">
        <p14:creationId xmlns:p14="http://schemas.microsoft.com/office/powerpoint/2010/main" val="3446452318"/>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0636" y="5072308"/>
            <a:ext cx="15469378" cy="6974290"/>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28726854-5396-91DB-6A37-D16BC919E57C}"/>
              </a:ext>
            </a:extLst>
          </p:cNvPr>
          <p:cNvSpPr txBox="1">
            <a:spLocks noGrp="1"/>
          </p:cNvSpPr>
          <p:nvPr>
            <p:ph type="title"/>
          </p:nvPr>
        </p:nvSpPr>
        <p:spPr>
          <a:xfrm>
            <a:off x="1520825" y="112395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
        <p:nvSpPr>
          <p:cNvPr id="6" name="Program bezpieczeństwa ruchu drogowego dla województwa warmińsko - mazurskiego na lata 2022 - 2030">
            <a:extLst>
              <a:ext uri="{FF2B5EF4-FFF2-40B4-BE49-F238E27FC236}">
                <a16:creationId xmlns:a16="http://schemas.microsoft.com/office/drawing/2014/main" id="{8FCCCEEC-0E2F-5C3D-DA50-149082F07841}"/>
              </a:ext>
            </a:extLst>
          </p:cNvPr>
          <p:cNvSpPr txBox="1">
            <a:spLocks/>
          </p:cNvSpPr>
          <p:nvPr/>
        </p:nvSpPr>
        <p:spPr>
          <a:xfrm>
            <a:off x="1520825" y="3701379"/>
            <a:ext cx="21209000" cy="1238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marL="0" marR="0" indent="0" algn="ctr" defTabSz="412750" rtl="0" latinLnBrk="0">
              <a:lnSpc>
                <a:spcPct val="80000"/>
              </a:lnSpc>
              <a:spcBef>
                <a:spcPts val="0"/>
              </a:spcBef>
              <a:spcAft>
                <a:spcPts val="0"/>
              </a:spcAft>
              <a:buClrTx/>
              <a:buSzTx/>
              <a:buFontTx/>
              <a:buNone/>
              <a:tabLst/>
              <a:defRPr sz="4900" b="1" i="0" u="none" strike="noStrike" cap="all" spc="0" baseline="0">
                <a:solidFill>
                  <a:srgbClr val="000000"/>
                </a:solidFill>
                <a:uFillTx/>
                <a:latin typeface="+mn-lt"/>
                <a:ea typeface="+mn-ea"/>
                <a:cs typeface="+mn-cs"/>
                <a:sym typeface="Baskerville"/>
              </a:defRPr>
            </a:lvl1pPr>
            <a:lvl2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2pPr>
            <a:lvl3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3pPr>
            <a:lvl4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4pPr>
            <a:lvl5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5pPr>
            <a:lvl6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6pPr>
            <a:lvl7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7pPr>
            <a:lvl8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8pPr>
            <a:lvl9pPr marL="0" marR="0" indent="0" algn="ctr" defTabSz="825500" rtl="0" latinLnBrk="0">
              <a:lnSpc>
                <a:spcPct val="80000"/>
              </a:lnSpc>
              <a:spcBef>
                <a:spcPts val="0"/>
              </a:spcBef>
              <a:spcAft>
                <a:spcPts val="0"/>
              </a:spcAft>
              <a:buClrTx/>
              <a:buSzTx/>
              <a:buFontTx/>
              <a:buNone/>
              <a:tabLst/>
              <a:defRPr sz="9800" b="0" i="0" u="none" strike="noStrike" cap="all" spc="0" baseline="0">
                <a:solidFill>
                  <a:srgbClr val="000000"/>
                </a:solidFill>
                <a:uFillTx/>
                <a:latin typeface="+mn-lt"/>
                <a:ea typeface="+mn-ea"/>
                <a:cs typeface="+mn-cs"/>
                <a:sym typeface="Baskerville"/>
              </a:defRPr>
            </a:lvl9pPr>
          </a:lstStyle>
          <a:p>
            <a:pPr hangingPunct="1"/>
            <a:r>
              <a:rPr lang="pl-PL" sz="4400" cap="none" dirty="0">
                <a:solidFill>
                  <a:srgbClr val="339966"/>
                </a:solidFill>
                <a:latin typeface="Calibri" panose="020F0502020204030204" pitchFamily="34" charset="0"/>
                <a:cs typeface="Calibri" panose="020F0502020204030204" pitchFamily="34" charset="0"/>
              </a:rPr>
              <a:t>Szkolenia kadr BRD (wdrożenie Programu)</a:t>
            </a:r>
          </a:p>
        </p:txBody>
      </p:sp>
    </p:spTree>
    <p:extLst>
      <p:ext uri="{BB962C8B-B14F-4D97-AF65-F5344CB8AC3E}">
        <p14:creationId xmlns:p14="http://schemas.microsoft.com/office/powerpoint/2010/main" val="4261598905"/>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D7333D-B210-B9F9-B49A-DA848DDE8FF5}"/>
              </a:ext>
            </a:extLst>
          </p:cNvPr>
          <p:cNvSpPr>
            <a:spLocks noGrp="1"/>
          </p:cNvSpPr>
          <p:nvPr>
            <p:ph type="title"/>
          </p:nvPr>
        </p:nvSpPr>
        <p:spPr>
          <a:xfrm>
            <a:off x="1587500" y="1224280"/>
            <a:ext cx="21209000" cy="1778000"/>
          </a:xfrm>
        </p:spPr>
        <p:txBody>
          <a:bodyPr>
            <a:noAutofit/>
          </a:bodyPr>
          <a:lstStyle/>
          <a:p>
            <a:r>
              <a:rPr lang="pl-PL" sz="4800" b="1" cap="none" dirty="0">
                <a:latin typeface="Hoefler Text"/>
                <a:cs typeface="Times New Roman" panose="02020603050405020304" pitchFamily="18" charset="0"/>
              </a:rPr>
              <a:t>Innowacyjne szkolenie -  „Bezpieczeństwo Ruchu Drogowego</a:t>
            </a:r>
            <a:br>
              <a:rPr lang="pl-PL" sz="4800" b="1" cap="none" dirty="0">
                <a:latin typeface="Hoefler Text"/>
                <a:cs typeface="Times New Roman" panose="02020603050405020304" pitchFamily="18" charset="0"/>
              </a:rPr>
            </a:br>
            <a:r>
              <a:rPr lang="pl-PL" sz="4800" b="1" cap="none" dirty="0">
                <a:latin typeface="Hoefler Text"/>
                <a:cs typeface="Times New Roman" panose="02020603050405020304" pitchFamily="18" charset="0"/>
              </a:rPr>
              <a:t>w województwie warmińsko-mazurskim na lata 2022-2030”</a:t>
            </a:r>
          </a:p>
        </p:txBody>
      </p:sp>
      <p:sp>
        <p:nvSpPr>
          <p:cNvPr id="3" name="pole tekstowe 2">
            <a:extLst>
              <a:ext uri="{FF2B5EF4-FFF2-40B4-BE49-F238E27FC236}">
                <a16:creationId xmlns:a16="http://schemas.microsoft.com/office/drawing/2014/main" id="{69F118B2-D647-D057-DCB2-E18C8BC4A51A}"/>
              </a:ext>
            </a:extLst>
          </p:cNvPr>
          <p:cNvSpPr txBox="1"/>
          <p:nvPr/>
        </p:nvSpPr>
        <p:spPr>
          <a:xfrm>
            <a:off x="4813247" y="3499575"/>
            <a:ext cx="13989101" cy="2811026"/>
          </a:xfrm>
          <a:prstGeom prst="rect">
            <a:avLst/>
          </a:prstGeom>
          <a:solidFill>
            <a:schemeClr val="accent2">
              <a:lumMod val="40000"/>
              <a:lumOff val="6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tab pos="3421063" algn="l"/>
              </a:tabLst>
            </a:pPr>
            <a:r>
              <a:rPr kumimoji="0" lang="pl-PL" sz="4400" b="1" i="0" u="none" strike="noStrike" cap="none" spc="0" normalizeH="0" baseline="0" dirty="0">
                <a:ln>
                  <a:noFill/>
                </a:ln>
                <a:solidFill>
                  <a:srgbClr val="57554B"/>
                </a:solidFill>
                <a:effectLst/>
                <a:uFillTx/>
                <a:sym typeface="Hoefler Text"/>
              </a:rPr>
              <a:t>Rok </a:t>
            </a:r>
            <a:r>
              <a:rPr lang="pl-PL" sz="4400" b="1" dirty="0"/>
              <a:t>2024</a:t>
            </a:r>
            <a:endParaRPr kumimoji="0" lang="pl-PL" sz="4400" b="0" i="0" u="none" strike="noStrike" cap="none" spc="0" normalizeH="0" baseline="0" dirty="0">
              <a:ln>
                <a:noFill/>
              </a:ln>
              <a:solidFill>
                <a:srgbClr val="57554B"/>
              </a:solidFill>
              <a:effectLst/>
              <a:uFillTx/>
              <a:sym typeface="Hoefler Text"/>
            </a:endParaRPr>
          </a:p>
          <a:p>
            <a:pPr marL="0" marR="0" indent="0" algn="just" defTabSz="825500" rtl="0" fontAlgn="auto" latinLnBrk="0" hangingPunct="0">
              <a:lnSpc>
                <a:spcPct val="100000"/>
              </a:lnSpc>
              <a:spcBef>
                <a:spcPts val="0"/>
              </a:spcBef>
              <a:spcAft>
                <a:spcPts val="0"/>
              </a:spcAft>
              <a:buClrTx/>
              <a:buSzTx/>
              <a:buFontTx/>
              <a:buNone/>
              <a:tabLst>
                <a:tab pos="3421063" algn="l"/>
              </a:tabLst>
            </a:pPr>
            <a:r>
              <a:rPr kumimoji="0" lang="pl-PL" sz="4400" b="1" i="0" u="sng" strike="noStrike" cap="none" spc="0" normalizeH="0" baseline="0" dirty="0">
                <a:ln>
                  <a:noFill/>
                </a:ln>
                <a:solidFill>
                  <a:srgbClr val="57554B"/>
                </a:solidFill>
                <a:effectLst/>
                <a:uFillTx/>
                <a:sym typeface="Hoefler Text"/>
              </a:rPr>
              <a:t>Szkolenie</a:t>
            </a:r>
            <a:r>
              <a:rPr kumimoji="0" lang="pl-PL" sz="4400" b="0" i="0" u="none" strike="noStrike" cap="none" spc="0" normalizeH="0" baseline="0" dirty="0">
                <a:ln>
                  <a:noFill/>
                </a:ln>
                <a:solidFill>
                  <a:srgbClr val="57554B"/>
                </a:solidFill>
                <a:effectLst/>
                <a:uFillTx/>
                <a:sym typeface="Hoefler Text"/>
              </a:rPr>
              <a:t>: „Bezpieczeństwo ruchu drogowego                                                     </a:t>
            </a:r>
            <a:r>
              <a:rPr kumimoji="0" lang="pl-PL" sz="4400" b="0" i="0" u="none" strike="noStrike" cap="none" spc="0" normalizeH="0" dirty="0">
                <a:ln>
                  <a:noFill/>
                </a:ln>
                <a:solidFill>
                  <a:srgbClr val="57554B"/>
                </a:solidFill>
                <a:effectLst/>
                <a:uFillTx/>
                <a:sym typeface="Hoefler Text"/>
              </a:rPr>
              <a:t>  </a:t>
            </a:r>
            <a:r>
              <a:rPr kumimoji="0" lang="pl-PL" sz="4400" b="0" i="0" u="none" strike="noStrike" cap="none" spc="0" normalizeH="0" baseline="0" dirty="0">
                <a:ln>
                  <a:noFill/>
                </a:ln>
                <a:solidFill>
                  <a:srgbClr val="57554B"/>
                </a:solidFill>
                <a:effectLst/>
                <a:uFillTx/>
                <a:sym typeface="Hoefler Text"/>
              </a:rPr>
              <a:t>w województwie warmińsko-mazurskim na lata 2022-2030”</a:t>
            </a:r>
          </a:p>
        </p:txBody>
      </p:sp>
      <p:sp>
        <p:nvSpPr>
          <p:cNvPr id="4" name="pole tekstowe 3">
            <a:extLst>
              <a:ext uri="{FF2B5EF4-FFF2-40B4-BE49-F238E27FC236}">
                <a16:creationId xmlns:a16="http://schemas.microsoft.com/office/drawing/2014/main" id="{E20C19F8-10B0-5D9E-79AF-146C533CA638}"/>
              </a:ext>
            </a:extLst>
          </p:cNvPr>
          <p:cNvSpPr txBox="1"/>
          <p:nvPr/>
        </p:nvSpPr>
        <p:spPr>
          <a:xfrm>
            <a:off x="1536648" y="6310601"/>
            <a:ext cx="20542301" cy="21339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tab pos="4124325" algn="l"/>
              </a:tabLst>
            </a:pPr>
            <a:r>
              <a:rPr kumimoji="0" lang="pl-PL" sz="4400" b="1" i="0" u="sng" strike="noStrike" cap="none" spc="0" normalizeH="0" baseline="0" dirty="0">
                <a:ln>
                  <a:noFill/>
                </a:ln>
                <a:solidFill>
                  <a:srgbClr val="57554B"/>
                </a:solidFill>
                <a:effectLst/>
                <a:uFillTx/>
                <a:sym typeface="Hoefler Text"/>
              </a:rPr>
              <a:t>Organizatorzy</a:t>
            </a:r>
            <a:r>
              <a:rPr kumimoji="0" lang="pl-PL" sz="4400" b="1" i="0" u="none" strike="noStrike" cap="none" spc="0" normalizeH="0" baseline="0" dirty="0">
                <a:ln>
                  <a:noFill/>
                </a:ln>
                <a:solidFill>
                  <a:srgbClr val="57554B"/>
                </a:solidFill>
                <a:effectLst/>
                <a:uFillTx/>
                <a:sym typeface="Hoefler Text"/>
              </a:rPr>
              <a:t>:	</a:t>
            </a:r>
          </a:p>
          <a:p>
            <a:pPr marL="0" marR="0" indent="0" algn="just" defTabSz="825500" rtl="0" fontAlgn="auto" latinLnBrk="0" hangingPunct="0">
              <a:lnSpc>
                <a:spcPct val="100000"/>
              </a:lnSpc>
              <a:spcBef>
                <a:spcPts val="0"/>
              </a:spcBef>
              <a:spcAft>
                <a:spcPts val="0"/>
              </a:spcAft>
              <a:buClrTx/>
              <a:buSzTx/>
              <a:buFontTx/>
              <a:buNone/>
              <a:tabLst>
                <a:tab pos="4124325" algn="l"/>
              </a:tabLst>
            </a:pPr>
            <a:r>
              <a:rPr kumimoji="0" lang="pl-PL" sz="4400" i="0" u="none" strike="noStrike" cap="none" spc="0" normalizeH="0" baseline="0" dirty="0">
                <a:ln>
                  <a:noFill/>
                </a:ln>
                <a:solidFill>
                  <a:srgbClr val="57554B"/>
                </a:solidFill>
                <a:effectLst/>
                <a:uFillTx/>
                <a:sym typeface="Hoefler Text"/>
              </a:rPr>
              <a:t>Samorząd Województwa Warmińsko-Mazurskiego</a:t>
            </a:r>
            <a:r>
              <a:rPr lang="pl-PL" sz="4400" dirty="0"/>
              <a:t> Zarząd Dróg Wojewódzkich         w Olsztynie, Politechnika Gdańska, Fundacja Rozwoju Inżynierii Lądowej</a:t>
            </a:r>
            <a:endParaRPr kumimoji="0" lang="pl-PL" sz="4400" b="0" i="0" u="none" strike="noStrike" cap="none" spc="0" normalizeH="0" baseline="0" dirty="0">
              <a:ln>
                <a:noFill/>
              </a:ln>
              <a:solidFill>
                <a:srgbClr val="57554B"/>
              </a:solidFill>
              <a:effectLst/>
              <a:uFillTx/>
              <a:sym typeface="Hoefler Text"/>
            </a:endParaRPr>
          </a:p>
        </p:txBody>
      </p:sp>
      <p:sp>
        <p:nvSpPr>
          <p:cNvPr id="5" name="pole tekstowe 4">
            <a:extLst>
              <a:ext uri="{FF2B5EF4-FFF2-40B4-BE49-F238E27FC236}">
                <a16:creationId xmlns:a16="http://schemas.microsoft.com/office/drawing/2014/main" id="{01EBDC99-B459-C1BD-7244-0A0A04A0379D}"/>
              </a:ext>
            </a:extLst>
          </p:cNvPr>
          <p:cNvSpPr txBox="1"/>
          <p:nvPr/>
        </p:nvSpPr>
        <p:spPr>
          <a:xfrm>
            <a:off x="1536649" y="8835987"/>
            <a:ext cx="20542301" cy="39497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1200"/>
              </a:spcAft>
              <a:buClrTx/>
              <a:buSzTx/>
              <a:buFontTx/>
              <a:buNone/>
              <a:tabLst>
                <a:tab pos="4124325" algn="l"/>
              </a:tabLst>
            </a:pPr>
            <a:r>
              <a:rPr kumimoji="0" lang="pl-PL" sz="4400" b="1" i="0" u="sng" strike="noStrike" cap="none" spc="0" normalizeH="0" baseline="0" dirty="0">
                <a:ln>
                  <a:noFill/>
                </a:ln>
                <a:solidFill>
                  <a:srgbClr val="57554B"/>
                </a:solidFill>
                <a:effectLst/>
                <a:uFillTx/>
                <a:latin typeface="Hoefler Text"/>
                <a:ea typeface="Hoefler Text"/>
                <a:cs typeface="Hoefler Text"/>
                <a:sym typeface="Hoefler Text"/>
              </a:rPr>
              <a:t>Grupa docelowa</a:t>
            </a:r>
            <a:r>
              <a:rPr kumimoji="0" lang="pl-PL" sz="4400" i="0" u="none" strike="noStrike" cap="none" spc="0" normalizeH="0" baseline="0" dirty="0">
                <a:ln>
                  <a:noFill/>
                </a:ln>
                <a:solidFill>
                  <a:srgbClr val="57554B"/>
                </a:solidFill>
                <a:effectLst/>
                <a:uFillTx/>
                <a:latin typeface="Hoefler Text"/>
                <a:ea typeface="Hoefler Text"/>
                <a:cs typeface="Hoefler Text"/>
                <a:sym typeface="Hoefler Text"/>
              </a:rPr>
              <a:t>:</a:t>
            </a:r>
          </a:p>
          <a:p>
            <a:pPr marL="1028700" marR="0" indent="-1028700" algn="just" defTabSz="825500" rtl="0" fontAlgn="auto" latinLnBrk="0" hangingPunct="0">
              <a:lnSpc>
                <a:spcPct val="100000"/>
              </a:lnSpc>
              <a:spcBef>
                <a:spcPts val="0"/>
              </a:spcBef>
              <a:spcAft>
                <a:spcPts val="1200"/>
              </a:spcAft>
              <a:buClrTx/>
              <a:buSzTx/>
              <a:buFontTx/>
              <a:buAutoNum type="romanUcPeriod"/>
              <a:tabLst>
                <a:tab pos="4124325" algn="l"/>
              </a:tabLst>
            </a:pPr>
            <a:r>
              <a:rPr kumimoji="0" lang="pl-PL" sz="4400" i="0" u="none" strike="noStrike" cap="none" spc="0" normalizeH="0" baseline="0" dirty="0">
                <a:ln>
                  <a:noFill/>
                </a:ln>
                <a:solidFill>
                  <a:srgbClr val="57554B"/>
                </a:solidFill>
                <a:effectLst/>
                <a:uFillTx/>
                <a:latin typeface="Hoefler Text"/>
                <a:ea typeface="Hoefler Text"/>
                <a:cs typeface="Hoefler Text"/>
                <a:sym typeface="Hoefler Text"/>
              </a:rPr>
              <a:t>kadry decyzyjne w zakresie wpływu na BRD (zaproszono 69 samorządowców)</a:t>
            </a:r>
          </a:p>
          <a:p>
            <a:pPr marL="1028700" marR="0" indent="-1028700" algn="just" defTabSz="825500" rtl="0" fontAlgn="auto" latinLnBrk="0" hangingPunct="0">
              <a:lnSpc>
                <a:spcPct val="100000"/>
              </a:lnSpc>
              <a:spcBef>
                <a:spcPts val="0"/>
              </a:spcBef>
              <a:spcAft>
                <a:spcPts val="1200"/>
              </a:spcAft>
              <a:buClrTx/>
              <a:buSzTx/>
              <a:buFontTx/>
              <a:buAutoNum type="romanUcPeriod"/>
              <a:tabLst>
                <a:tab pos="4124325" algn="l"/>
              </a:tabLst>
            </a:pPr>
            <a:r>
              <a:rPr kumimoji="0" lang="pl-PL" sz="4400" i="0" u="none" strike="noStrike" cap="none" spc="0" normalizeH="0" baseline="0" dirty="0">
                <a:ln>
                  <a:noFill/>
                </a:ln>
                <a:solidFill>
                  <a:srgbClr val="57554B"/>
                </a:solidFill>
                <a:effectLst/>
                <a:uFillTx/>
                <a:latin typeface="Hoefler Text"/>
                <a:ea typeface="Hoefler Text"/>
                <a:cs typeface="Hoefler Text"/>
                <a:sym typeface="Hoefler Text"/>
              </a:rPr>
              <a:t>kadry operacyjne dokonujące analiz, ocen, wydające decyzje, uzgodnienia itp. oraz przedstawiciele Policji </a:t>
            </a:r>
          </a:p>
        </p:txBody>
      </p:sp>
      <p:pic>
        <p:nvPicPr>
          <p:cNvPr id="9" name="Obraz 8">
            <a:extLst>
              <a:ext uri="{FF2B5EF4-FFF2-40B4-BE49-F238E27FC236}">
                <a16:creationId xmlns:a16="http://schemas.microsoft.com/office/drawing/2014/main" id="{466BDDB8-40F7-B0C2-C787-3B5FE3F59E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420787023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le tekstowe 5">
            <a:extLst>
              <a:ext uri="{FF2B5EF4-FFF2-40B4-BE49-F238E27FC236}">
                <a16:creationId xmlns:a16="http://schemas.microsoft.com/office/drawing/2014/main" id="{814DA5F1-FD18-1B6A-B305-9BDEA59339BB}"/>
              </a:ext>
            </a:extLst>
          </p:cNvPr>
          <p:cNvSpPr txBox="1"/>
          <p:nvPr/>
        </p:nvSpPr>
        <p:spPr>
          <a:xfrm>
            <a:off x="3674704" y="4649697"/>
            <a:ext cx="19535816"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tab pos="3048000" algn="l"/>
              </a:tabLst>
            </a:pPr>
            <a: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t>Konferencja wprowadzająca oraz 8 dni szkoleń teoretycznych</a:t>
            </a:r>
            <a:b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br>
            <a: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t>i praktycznych (czerwiec oraz październik 2024)</a:t>
            </a:r>
          </a:p>
        </p:txBody>
      </p:sp>
      <p:sp>
        <p:nvSpPr>
          <p:cNvPr id="8" name="pole tekstowe 7">
            <a:extLst>
              <a:ext uri="{FF2B5EF4-FFF2-40B4-BE49-F238E27FC236}">
                <a16:creationId xmlns:a16="http://schemas.microsoft.com/office/drawing/2014/main" id="{96B6EAF8-7761-C893-173E-F9567547D1EC}"/>
              </a:ext>
            </a:extLst>
          </p:cNvPr>
          <p:cNvSpPr txBox="1"/>
          <p:nvPr/>
        </p:nvSpPr>
        <p:spPr>
          <a:xfrm>
            <a:off x="3674704" y="7025638"/>
            <a:ext cx="19535816"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tab pos="3048000" algn="l"/>
              </a:tabLst>
            </a:pPr>
            <a:r>
              <a:rPr kumimoji="0" lang="pl-PL" sz="5000" b="1" i="0" u="none" strike="noStrike" cap="none" spc="0" normalizeH="0" baseline="0" dirty="0">
                <a:ln>
                  <a:noFill/>
                </a:ln>
                <a:solidFill>
                  <a:srgbClr val="57554B"/>
                </a:solidFill>
                <a:effectLst/>
                <a:uFillTx/>
                <a:latin typeface="Hoefler Text"/>
                <a:ea typeface="Hoefler Text"/>
                <a:cs typeface="Hoefler Text"/>
                <a:sym typeface="Hoefler Text"/>
              </a:rPr>
              <a:t>Zróżnicowana forma</a:t>
            </a:r>
            <a: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t>: wykłady z teorii, zajęcia praktyczne – symulacje</a:t>
            </a:r>
            <a:r>
              <a:rPr kumimoji="0" lang="pl-PL" sz="5000" i="0" u="none" strike="noStrike" cap="none" spc="0" normalizeH="0" dirty="0">
                <a:ln>
                  <a:noFill/>
                </a:ln>
                <a:solidFill>
                  <a:srgbClr val="57554B"/>
                </a:solidFill>
                <a:effectLst/>
                <a:uFillTx/>
                <a:latin typeface="Hoefler Text"/>
                <a:ea typeface="Hoefler Text"/>
                <a:cs typeface="Hoefler Text"/>
                <a:sym typeface="Hoefler Text"/>
              </a:rPr>
              <a:t> </a:t>
            </a:r>
            <a: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t>w terenie, zadania domowe, konsultacje on-line</a:t>
            </a:r>
          </a:p>
        </p:txBody>
      </p:sp>
      <p:sp>
        <p:nvSpPr>
          <p:cNvPr id="10" name="pole tekstowe 9">
            <a:extLst>
              <a:ext uri="{FF2B5EF4-FFF2-40B4-BE49-F238E27FC236}">
                <a16:creationId xmlns:a16="http://schemas.microsoft.com/office/drawing/2014/main" id="{9E66AE0C-FC08-86AE-C55B-6CE6464FA01B}"/>
              </a:ext>
            </a:extLst>
          </p:cNvPr>
          <p:cNvSpPr txBox="1"/>
          <p:nvPr/>
        </p:nvSpPr>
        <p:spPr>
          <a:xfrm>
            <a:off x="3674704" y="9401581"/>
            <a:ext cx="19535816" cy="24109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tab pos="3048000" algn="l"/>
              </a:tabLst>
            </a:pPr>
            <a:r>
              <a:rPr kumimoji="0" lang="pl-PL" sz="5000" b="1" i="0" u="none" strike="noStrike" cap="none" spc="0" normalizeH="0" baseline="0" dirty="0">
                <a:ln>
                  <a:noFill/>
                </a:ln>
                <a:solidFill>
                  <a:srgbClr val="57554B"/>
                </a:solidFill>
                <a:effectLst/>
                <a:uFillTx/>
                <a:latin typeface="Hoefler Text"/>
                <a:ea typeface="Hoefler Text"/>
                <a:cs typeface="Hoefler Text"/>
                <a:sym typeface="Hoefler Text"/>
              </a:rPr>
              <a:t>Jeden z najważniejszych efektów</a:t>
            </a:r>
            <a:r>
              <a:rPr kumimoji="0" lang="pl-PL" sz="5000" i="0" u="none" strike="noStrike" cap="none" spc="0" normalizeH="0" baseline="0" dirty="0">
                <a:ln>
                  <a:noFill/>
                </a:ln>
                <a:solidFill>
                  <a:srgbClr val="57554B"/>
                </a:solidFill>
                <a:effectLst/>
                <a:uFillTx/>
                <a:latin typeface="Hoefler Text"/>
                <a:ea typeface="Hoefler Text"/>
                <a:cs typeface="Hoefler Text"/>
                <a:sym typeface="Hoefler Text"/>
              </a:rPr>
              <a:t> – bezpośredni kontakt teorii           i praktyki, wymiana poglądów urzędników i służb w terenie, porównanie zamierzeń, stosowanych metod i rozwiązań oraz osiąganych efektów</a:t>
            </a:r>
          </a:p>
        </p:txBody>
      </p:sp>
      <p:pic>
        <p:nvPicPr>
          <p:cNvPr id="3" name="Obraz 2">
            <a:extLst>
              <a:ext uri="{FF2B5EF4-FFF2-40B4-BE49-F238E27FC236}">
                <a16:creationId xmlns:a16="http://schemas.microsoft.com/office/drawing/2014/main" id="{D15B1440-C071-4668-1391-2E45817188E6}"/>
              </a:ext>
            </a:extLst>
          </p:cNvPr>
          <p:cNvPicPr>
            <a:picLocks noChangeAspect="1"/>
          </p:cNvPicPr>
          <p:nvPr/>
        </p:nvPicPr>
        <p:blipFill>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backgroundRemoval t="10000" b="90000" l="10000" r="90000">
                        <a14:foregroundMark x1="37143" y1="30143" x2="37143" y2="30143"/>
                        <a14:foregroundMark x1="65286" y1="29429" x2="65286" y2="29429"/>
                      </a14:backgroundRemoval>
                    </a14:imgEffect>
                  </a14:imgLayer>
                </a14:imgProps>
              </a:ext>
              <a:ext uri="{28A0092B-C50C-407E-A947-70E740481C1C}">
                <a14:useLocalDpi xmlns:a14="http://schemas.microsoft.com/office/drawing/2010/main" val="0"/>
              </a:ext>
            </a:extLst>
          </a:blip>
          <a:stretch>
            <a:fillRect/>
          </a:stretch>
        </p:blipFill>
        <p:spPr>
          <a:xfrm>
            <a:off x="932795" y="9197075"/>
            <a:ext cx="2615422" cy="2615422"/>
          </a:xfrm>
          <a:prstGeom prst="rect">
            <a:avLst/>
          </a:prstGeom>
        </p:spPr>
      </p:pic>
      <p:pic>
        <p:nvPicPr>
          <p:cNvPr id="4" name="Obraz 3">
            <a:extLst>
              <a:ext uri="{FF2B5EF4-FFF2-40B4-BE49-F238E27FC236}">
                <a16:creationId xmlns:a16="http://schemas.microsoft.com/office/drawing/2014/main" id="{F219E0AE-D315-9B02-0F9C-EAD4DDE108ED}"/>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foregroundMark x1="26154" y1="41786" x2="26154" y2="41786"/>
                        <a14:foregroundMark x1="75385" y1="41429" x2="75385" y2="41429"/>
                        <a14:foregroundMark x1="70769" y1="25714" x2="70769" y2="25714"/>
                        <a14:foregroundMark x1="42692" y1="72500" x2="42692" y2="72500"/>
                      </a14:backgroundRemoval>
                    </a14:imgEffect>
                  </a14:imgLayer>
                </a14:imgProps>
              </a:ext>
              <a:ext uri="{28A0092B-C50C-407E-A947-70E740481C1C}">
                <a14:useLocalDpi xmlns:a14="http://schemas.microsoft.com/office/drawing/2010/main" val="0"/>
              </a:ext>
            </a:extLst>
          </a:blip>
          <a:stretch>
            <a:fillRect/>
          </a:stretch>
        </p:blipFill>
        <p:spPr>
          <a:xfrm>
            <a:off x="1026204" y="6538665"/>
            <a:ext cx="2428605" cy="2615421"/>
          </a:xfrm>
          <a:prstGeom prst="rect">
            <a:avLst/>
          </a:prstGeom>
        </p:spPr>
      </p:pic>
      <p:pic>
        <p:nvPicPr>
          <p:cNvPr id="11" name="Obraz 10">
            <a:extLst>
              <a:ext uri="{FF2B5EF4-FFF2-40B4-BE49-F238E27FC236}">
                <a16:creationId xmlns:a16="http://schemas.microsoft.com/office/drawing/2014/main" id="{F92A3E64-6BB0-BC74-15A1-3E0C03D533D8}"/>
              </a:ext>
            </a:extLst>
          </p:cNvPr>
          <p:cNvPicPr>
            <a:picLocks noChangeAspect="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43515" y="4773443"/>
            <a:ext cx="1393982" cy="1393982"/>
          </a:xfrm>
          <a:prstGeom prst="rect">
            <a:avLst/>
          </a:prstGeom>
        </p:spPr>
      </p:pic>
      <p:sp>
        <p:nvSpPr>
          <p:cNvPr id="15" name="Tytuł 1">
            <a:extLst>
              <a:ext uri="{FF2B5EF4-FFF2-40B4-BE49-F238E27FC236}">
                <a16:creationId xmlns:a16="http://schemas.microsoft.com/office/drawing/2014/main" id="{B5116D69-5B35-4F8A-E837-BED34EAF9439}"/>
              </a:ext>
            </a:extLst>
          </p:cNvPr>
          <p:cNvSpPr>
            <a:spLocks noGrp="1"/>
          </p:cNvSpPr>
          <p:nvPr>
            <p:ph type="title"/>
          </p:nvPr>
        </p:nvSpPr>
        <p:spPr>
          <a:xfrm>
            <a:off x="1587500" y="1224280"/>
            <a:ext cx="21209000" cy="1778000"/>
          </a:xfrm>
        </p:spPr>
        <p:txBody>
          <a:bodyPr>
            <a:noAutofit/>
          </a:bodyPr>
          <a:lstStyle/>
          <a:p>
            <a:r>
              <a:rPr lang="pl-PL" sz="4800" b="1" cap="none" dirty="0">
                <a:latin typeface="Hoefler Text"/>
                <a:cs typeface="Times New Roman" panose="02020603050405020304" pitchFamily="18" charset="0"/>
              </a:rPr>
              <a:t>Innowacyjne szkolenie - „Bezpieczeństwo Ruchu Drogowego</a:t>
            </a:r>
            <a:br>
              <a:rPr lang="pl-PL" sz="4800" b="1" cap="none" dirty="0">
                <a:latin typeface="Hoefler Text"/>
                <a:cs typeface="Times New Roman" panose="02020603050405020304" pitchFamily="18" charset="0"/>
              </a:rPr>
            </a:br>
            <a:r>
              <a:rPr lang="pl-PL" sz="4800" b="1" cap="none" dirty="0">
                <a:latin typeface="Hoefler Text"/>
                <a:cs typeface="Times New Roman" panose="02020603050405020304" pitchFamily="18" charset="0"/>
              </a:rPr>
              <a:t>w województwie warmińsko-mazurskim na lata 2022-2030”</a:t>
            </a:r>
          </a:p>
        </p:txBody>
      </p:sp>
      <p:pic>
        <p:nvPicPr>
          <p:cNvPr id="2" name="Obraz 1">
            <a:extLst>
              <a:ext uri="{FF2B5EF4-FFF2-40B4-BE49-F238E27FC236}">
                <a16:creationId xmlns:a16="http://schemas.microsoft.com/office/drawing/2014/main" id="{8108132E-5130-142E-46C5-49D932678B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4009410504"/>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ytuł 1">
            <a:extLst>
              <a:ext uri="{FF2B5EF4-FFF2-40B4-BE49-F238E27FC236}">
                <a16:creationId xmlns:a16="http://schemas.microsoft.com/office/drawing/2014/main" id="{25F3E622-DA69-2E90-15FF-57D299190FBC}"/>
              </a:ext>
            </a:extLst>
          </p:cNvPr>
          <p:cNvSpPr>
            <a:spLocks noGrp="1"/>
          </p:cNvSpPr>
          <p:nvPr>
            <p:ph type="title"/>
          </p:nvPr>
        </p:nvSpPr>
        <p:spPr>
          <a:xfrm>
            <a:off x="1587500" y="1224280"/>
            <a:ext cx="21209000" cy="1778000"/>
          </a:xfrm>
        </p:spPr>
        <p:txBody>
          <a:bodyPr>
            <a:noAutofit/>
          </a:bodyPr>
          <a:lstStyle/>
          <a:p>
            <a:r>
              <a:rPr lang="pl-PL" sz="4800" b="1" cap="none" dirty="0">
                <a:latin typeface="Hoefler Text"/>
                <a:cs typeface="Times New Roman" panose="02020603050405020304" pitchFamily="18" charset="0"/>
              </a:rPr>
              <a:t>Innowacyjne szkolenie -  „Bezpieczeństwo Ruchu Drogowego</a:t>
            </a:r>
            <a:br>
              <a:rPr lang="pl-PL" sz="4800" b="1" cap="none" dirty="0">
                <a:latin typeface="Hoefler Text"/>
                <a:cs typeface="Times New Roman" panose="02020603050405020304" pitchFamily="18" charset="0"/>
              </a:rPr>
            </a:br>
            <a:r>
              <a:rPr lang="pl-PL" sz="4800" b="1" cap="none" dirty="0">
                <a:latin typeface="Hoefler Text"/>
                <a:cs typeface="Times New Roman" panose="02020603050405020304" pitchFamily="18" charset="0"/>
              </a:rPr>
              <a:t>w województwie warmińsko-mazurskim na lata 2022-2030”</a:t>
            </a:r>
          </a:p>
        </p:txBody>
      </p:sp>
      <p:pic>
        <p:nvPicPr>
          <p:cNvPr id="3" name="Obraz 2">
            <a:extLst>
              <a:ext uri="{FF2B5EF4-FFF2-40B4-BE49-F238E27FC236}">
                <a16:creationId xmlns:a16="http://schemas.microsoft.com/office/drawing/2014/main" id="{D045C6BE-F0F1-FC21-4EA7-54D85CD087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568" y="4045843"/>
            <a:ext cx="10790051" cy="8438516"/>
          </a:xfrm>
          <a:prstGeom prst="rect">
            <a:avLst/>
          </a:prstGeom>
          <a:ln w="76200">
            <a:solidFill>
              <a:schemeClr val="accent6">
                <a:lumMod val="20000"/>
                <a:lumOff val="80000"/>
              </a:schemeClr>
            </a:solidFill>
          </a:ln>
        </p:spPr>
      </p:pic>
      <p:pic>
        <p:nvPicPr>
          <p:cNvPr id="5" name="Obraz 4">
            <a:extLst>
              <a:ext uri="{FF2B5EF4-FFF2-40B4-BE49-F238E27FC236}">
                <a16:creationId xmlns:a16="http://schemas.microsoft.com/office/drawing/2014/main" id="{3F347C75-9302-093F-69BD-DACC5B76EBA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073812" y="4045843"/>
            <a:ext cx="11561099" cy="8438516"/>
          </a:xfrm>
          <a:prstGeom prst="rect">
            <a:avLst/>
          </a:prstGeom>
          <a:ln w="76200">
            <a:solidFill>
              <a:schemeClr val="accent6">
                <a:lumMod val="20000"/>
                <a:lumOff val="80000"/>
              </a:schemeClr>
            </a:solidFill>
          </a:ln>
        </p:spPr>
      </p:pic>
      <p:pic>
        <p:nvPicPr>
          <p:cNvPr id="2" name="Obraz 1">
            <a:extLst>
              <a:ext uri="{FF2B5EF4-FFF2-40B4-BE49-F238E27FC236}">
                <a16:creationId xmlns:a16="http://schemas.microsoft.com/office/drawing/2014/main" id="{27133D90-7888-E734-D783-6F0E89F60C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99821811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xit" presetSubtype="0" fill="hold" grpId="0" nodeType="with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1919942" y="976958"/>
            <a:ext cx="21215919" cy="1871634"/>
          </a:xfrm>
          <a:prstGeom prst="rect">
            <a:avLst/>
          </a:prstGeom>
        </p:spPr>
      </p:pic>
      <p:pic>
        <p:nvPicPr>
          <p:cNvPr id="5" name="Obraz 4"/>
          <p:cNvPicPr>
            <a:picLocks noChangeAspect="1"/>
          </p:cNvPicPr>
          <p:nvPr/>
        </p:nvPicPr>
        <p:blipFill>
          <a:blip r:embed="rId3"/>
          <a:stretch>
            <a:fillRect/>
          </a:stretch>
        </p:blipFill>
        <p:spPr>
          <a:xfrm>
            <a:off x="926236" y="3638938"/>
            <a:ext cx="8460359" cy="8671591"/>
          </a:xfrm>
          <a:prstGeom prst="rect">
            <a:avLst/>
          </a:prstGeom>
        </p:spPr>
      </p:pic>
      <p:pic>
        <p:nvPicPr>
          <p:cNvPr id="6" name="Obraz 5"/>
          <p:cNvPicPr>
            <a:picLocks noChangeAspect="1"/>
          </p:cNvPicPr>
          <p:nvPr/>
        </p:nvPicPr>
        <p:blipFill>
          <a:blip r:embed="rId4"/>
          <a:stretch>
            <a:fillRect/>
          </a:stretch>
        </p:blipFill>
        <p:spPr>
          <a:xfrm>
            <a:off x="9554547" y="3638938"/>
            <a:ext cx="13883951" cy="8671591"/>
          </a:xfrm>
          <a:prstGeom prst="rect">
            <a:avLst/>
          </a:prstGeom>
        </p:spPr>
      </p:pic>
    </p:spTree>
    <p:extLst>
      <p:ext uri="{BB962C8B-B14F-4D97-AF65-F5344CB8AC3E}">
        <p14:creationId xmlns:p14="http://schemas.microsoft.com/office/powerpoint/2010/main" val="1339357606"/>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288921" y="888741"/>
            <a:ext cx="16401920" cy="2146040"/>
          </a:xfrm>
        </p:spPr>
        <p:txBody>
          <a:bodyPr>
            <a:normAutofit/>
          </a:bodyPr>
          <a:lstStyle/>
          <a:p>
            <a:r>
              <a:rPr lang="pl-PL" sz="5400" b="1" dirty="0"/>
              <a:t>SZKOLENIA DLA PRZEDSTAWICIELI OSK             Z WOJEWÓDZTWA WARMIŃSKO - MAZURSKIEGO</a:t>
            </a:r>
          </a:p>
        </p:txBody>
      </p:sp>
      <p:pic>
        <p:nvPicPr>
          <p:cNvPr id="3" name="Obraz 2"/>
          <p:cNvPicPr>
            <a:picLocks noChangeAspect="1"/>
          </p:cNvPicPr>
          <p:nvPr/>
        </p:nvPicPr>
        <p:blipFill>
          <a:blip r:embed="rId2"/>
          <a:stretch>
            <a:fillRect/>
          </a:stretch>
        </p:blipFill>
        <p:spPr>
          <a:xfrm>
            <a:off x="18511935" y="1143000"/>
            <a:ext cx="4758612" cy="1637522"/>
          </a:xfrm>
          <a:prstGeom prst="rect">
            <a:avLst/>
          </a:prstGeom>
        </p:spPr>
      </p:pic>
      <p:sp>
        <p:nvSpPr>
          <p:cNvPr id="5" name="pole tekstowe 4"/>
          <p:cNvSpPr txBox="1"/>
          <p:nvPr/>
        </p:nvSpPr>
        <p:spPr>
          <a:xfrm>
            <a:off x="858416" y="4191140"/>
            <a:ext cx="22654726" cy="77970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pPr>
            <a:r>
              <a:rPr lang="pl-PL" b="1" u="sng" dirty="0"/>
              <a:t>Organizator</a:t>
            </a:r>
            <a:r>
              <a:rPr lang="pl-PL" b="1" dirty="0"/>
              <a:t>:</a:t>
            </a:r>
            <a:r>
              <a:rPr lang="pl-PL" dirty="0"/>
              <a:t> WORD Olsztyn</a:t>
            </a:r>
          </a:p>
          <a:p>
            <a:pPr marL="0" marR="0" indent="0" algn="just" defTabSz="825500" rtl="0" fontAlgn="auto" latinLnBrk="0" hangingPunct="0">
              <a:lnSpc>
                <a:spcPct val="100000"/>
              </a:lnSpc>
              <a:spcBef>
                <a:spcPts val="0"/>
              </a:spcBef>
              <a:spcAft>
                <a:spcPts val="0"/>
              </a:spcAft>
              <a:buClrTx/>
              <a:buSzTx/>
              <a:buFontTx/>
              <a:buNone/>
              <a:tabLst/>
            </a:pPr>
            <a:r>
              <a:rPr kumimoji="0" lang="pl-PL" sz="5000" b="1" i="0" u="sng" strike="noStrike" cap="none" spc="0" normalizeH="0" baseline="0" dirty="0">
                <a:ln>
                  <a:noFill/>
                </a:ln>
                <a:solidFill>
                  <a:srgbClr val="57554B"/>
                </a:solidFill>
                <a:effectLst/>
                <a:uFillTx/>
                <a:latin typeface="Hoefler Text"/>
                <a:ea typeface="Hoefler Text"/>
                <a:cs typeface="Hoefler Text"/>
                <a:sym typeface="Hoefler Text"/>
              </a:rPr>
              <a:t>Terminy</a:t>
            </a:r>
            <a:r>
              <a:rPr kumimoji="0" lang="pl-PL" sz="5000" b="1" i="0" u="none" strike="noStrike" cap="none" spc="0" normalizeH="0" baseline="0" dirty="0">
                <a:ln>
                  <a:noFill/>
                </a:ln>
                <a:solidFill>
                  <a:srgbClr val="57554B"/>
                </a:solidFill>
                <a:effectLst/>
                <a:uFillTx/>
                <a:latin typeface="Hoefler Text"/>
                <a:ea typeface="Hoefler Text"/>
                <a:cs typeface="Hoefler Text"/>
                <a:sym typeface="Hoefler Text"/>
              </a:rPr>
              <a:t>:</a:t>
            </a:r>
            <a:r>
              <a:rPr kumimoji="0" lang="pl-PL" sz="5000" b="0" i="0" u="none" strike="noStrike" cap="none" spc="0" normalizeH="0" dirty="0">
                <a:ln>
                  <a:noFill/>
                </a:ln>
                <a:solidFill>
                  <a:srgbClr val="57554B"/>
                </a:solidFill>
                <a:effectLst/>
                <a:uFillTx/>
                <a:latin typeface="Hoefler Text"/>
                <a:ea typeface="Hoefler Text"/>
                <a:cs typeface="Hoefler Text"/>
                <a:sym typeface="Hoefler Text"/>
              </a:rPr>
              <a:t> 02.02.2024 r. oraz 12.03.2025 r.</a:t>
            </a:r>
          </a:p>
          <a:p>
            <a:pPr marL="0" marR="0" indent="0" algn="just" defTabSz="825500" rtl="0" fontAlgn="auto" latinLnBrk="0" hangingPunct="0">
              <a:lnSpc>
                <a:spcPct val="100000"/>
              </a:lnSpc>
              <a:spcBef>
                <a:spcPts val="0"/>
              </a:spcBef>
              <a:spcAft>
                <a:spcPts val="0"/>
              </a:spcAft>
              <a:buClrTx/>
              <a:buSzTx/>
              <a:buFontTx/>
              <a:buNone/>
              <a:tabLst/>
            </a:pPr>
            <a:r>
              <a:rPr lang="pl-PL" b="1" u="sng" baseline="0" dirty="0"/>
              <a:t>Liczba</a:t>
            </a:r>
            <a:r>
              <a:rPr lang="pl-PL" b="1" u="sng" dirty="0"/>
              <a:t> przeszkolonych osób</a:t>
            </a:r>
            <a:r>
              <a:rPr lang="pl-PL" b="1" dirty="0"/>
              <a:t>: </a:t>
            </a:r>
            <a:r>
              <a:rPr lang="pl-PL" dirty="0"/>
              <a:t>114</a:t>
            </a:r>
          </a:p>
          <a:p>
            <a:pPr marL="0" marR="0" indent="0" algn="just" defTabSz="825500" rtl="0" fontAlgn="auto" latinLnBrk="0" hangingPunct="0">
              <a:lnSpc>
                <a:spcPct val="100000"/>
              </a:lnSpc>
              <a:spcBef>
                <a:spcPts val="0"/>
              </a:spcBef>
              <a:spcAft>
                <a:spcPts val="0"/>
              </a:spcAft>
              <a:buClrTx/>
              <a:buSzTx/>
              <a:buFontTx/>
              <a:buNone/>
              <a:tabLst/>
            </a:pPr>
            <a:r>
              <a:rPr kumimoji="0" lang="pl-PL" sz="5000" b="1" i="0" u="sng" strike="noStrike" cap="none" spc="0" normalizeH="0" baseline="0" dirty="0">
                <a:ln>
                  <a:noFill/>
                </a:ln>
                <a:solidFill>
                  <a:srgbClr val="57554B"/>
                </a:solidFill>
                <a:effectLst/>
                <a:uFillTx/>
                <a:latin typeface="Hoefler Text"/>
                <a:ea typeface="Hoefler Text"/>
                <a:cs typeface="Hoefler Text"/>
                <a:sym typeface="Hoefler Text"/>
              </a:rPr>
              <a:t>Poruszana</a:t>
            </a:r>
            <a:r>
              <a:rPr kumimoji="0" lang="pl-PL" sz="5000" b="1" i="0" u="sng" strike="noStrike" cap="none" spc="0" normalizeH="0" dirty="0">
                <a:ln>
                  <a:noFill/>
                </a:ln>
                <a:solidFill>
                  <a:srgbClr val="57554B"/>
                </a:solidFill>
                <a:effectLst/>
                <a:uFillTx/>
                <a:latin typeface="Hoefler Text"/>
                <a:ea typeface="Hoefler Text"/>
                <a:cs typeface="Hoefler Text"/>
                <a:sym typeface="Hoefler Text"/>
              </a:rPr>
              <a:t> tematyka – m.in.</a:t>
            </a:r>
            <a:r>
              <a:rPr kumimoji="0" lang="pl-PL" sz="5000" b="1" i="0" u="none" strike="noStrike" cap="none" spc="0" normalizeH="0" dirty="0">
                <a:ln>
                  <a:noFill/>
                </a:ln>
                <a:solidFill>
                  <a:srgbClr val="57554B"/>
                </a:solidFill>
                <a:effectLst/>
                <a:uFillTx/>
                <a:latin typeface="Hoefler Text"/>
                <a:ea typeface="Hoefler Text"/>
                <a:cs typeface="Hoefler Text"/>
                <a:sym typeface="Hoefler Text"/>
              </a:rPr>
              <a:t>:</a:t>
            </a:r>
          </a:p>
          <a:p>
            <a:pPr marL="685800" marR="0" indent="-685800" algn="just" defTabSz="825500" rtl="0" fontAlgn="auto" latinLnBrk="0" hangingPunct="0">
              <a:lnSpc>
                <a:spcPct val="100000"/>
              </a:lnSpc>
              <a:spcBef>
                <a:spcPts val="0"/>
              </a:spcBef>
              <a:spcAft>
                <a:spcPts val="0"/>
              </a:spcAft>
              <a:buClrTx/>
              <a:buSzTx/>
              <a:buFont typeface="Wingdings" panose="05000000000000000000" pitchFamily="2" charset="2"/>
              <a:buChar char="Ø"/>
              <a:tabLst/>
            </a:pPr>
            <a:r>
              <a:rPr lang="pl-PL" dirty="0"/>
              <a:t>główne obszary zmian przepisów ruchu drogowego oraz ich wpływ na proces przygotowania kandydatów na kierowców i kierowców;</a:t>
            </a:r>
          </a:p>
          <a:p>
            <a:pPr marL="685800" marR="0" indent="-685800" algn="just" defTabSz="825500" rtl="0" fontAlgn="auto" latinLnBrk="0" hangingPunct="0">
              <a:lnSpc>
                <a:spcPct val="100000"/>
              </a:lnSpc>
              <a:spcBef>
                <a:spcPts val="0"/>
              </a:spcBef>
              <a:spcAft>
                <a:spcPts val="0"/>
              </a:spcAft>
              <a:buClrTx/>
              <a:buSzTx/>
              <a:buFont typeface="Wingdings" panose="05000000000000000000" pitchFamily="2" charset="2"/>
              <a:buChar char="Ø"/>
              <a:tabLst/>
            </a:pPr>
            <a:r>
              <a:rPr kumimoji="0" lang="pl-PL" sz="5000" b="0" i="0" u="none" strike="noStrike" cap="none" spc="0" normalizeH="0" dirty="0">
                <a:ln>
                  <a:noFill/>
                </a:ln>
                <a:solidFill>
                  <a:srgbClr val="57554B"/>
                </a:solidFill>
                <a:effectLst/>
                <a:uFillTx/>
                <a:latin typeface="Hoefler Text"/>
                <a:ea typeface="Hoefler Text"/>
                <a:cs typeface="Hoefler Text"/>
                <a:sym typeface="Hoefler Text"/>
              </a:rPr>
              <a:t>ocena wybranych zachowań osób egzaminowanych – najczęściej popełniane błędy o największym znaczeniu dla bezpieczeństwa ruchu drogowego;</a:t>
            </a:r>
          </a:p>
          <a:p>
            <a:pPr marL="685800" marR="0" indent="-685800" algn="just" defTabSz="825500" rtl="0" fontAlgn="auto" latinLnBrk="0" hangingPunct="0">
              <a:lnSpc>
                <a:spcPct val="100000"/>
              </a:lnSpc>
              <a:spcBef>
                <a:spcPts val="0"/>
              </a:spcBef>
              <a:spcAft>
                <a:spcPts val="0"/>
              </a:spcAft>
              <a:buClrTx/>
              <a:buSzTx/>
              <a:buFont typeface="Wingdings" panose="05000000000000000000" pitchFamily="2" charset="2"/>
              <a:buChar char="Ø"/>
              <a:tabLst/>
            </a:pPr>
            <a:r>
              <a:rPr lang="pl-PL" dirty="0"/>
              <a:t> kształtowanie bezpiecznych postaw kandydatów na kierowców wobec niechronionych uczestników ruchu drogowego.</a:t>
            </a:r>
            <a:endParaRPr kumimoji="0" lang="pl-PL" sz="5000" b="0" i="0" u="none" strike="noStrike" cap="none" spc="0" normalizeH="0" baseline="0" dirty="0">
              <a:ln>
                <a:noFill/>
              </a:ln>
              <a:solidFill>
                <a:srgbClr val="57554B"/>
              </a:solidFill>
              <a:effectLst/>
              <a:uFillTx/>
              <a:latin typeface="Hoefler Text"/>
              <a:ea typeface="Hoefler Text"/>
              <a:cs typeface="Hoefler Text"/>
              <a:sym typeface="Hoefler Text"/>
            </a:endParaRPr>
          </a:p>
        </p:txBody>
      </p:sp>
      <p:pic>
        <p:nvPicPr>
          <p:cNvPr id="6" name="Obraz 5"/>
          <p:cNvPicPr>
            <a:picLocks noChangeAspect="1"/>
          </p:cNvPicPr>
          <p:nvPr/>
        </p:nvPicPr>
        <p:blipFill>
          <a:blip r:embed="rId3"/>
          <a:stretch>
            <a:fillRect/>
          </a:stretch>
        </p:blipFill>
        <p:spPr>
          <a:xfrm>
            <a:off x="13286790" y="4191140"/>
            <a:ext cx="4099249" cy="2993431"/>
          </a:xfrm>
          <a:prstGeom prst="rect">
            <a:avLst/>
          </a:prstGeom>
        </p:spPr>
      </p:pic>
      <p:pic>
        <p:nvPicPr>
          <p:cNvPr id="7" name="Obraz 6"/>
          <p:cNvPicPr>
            <a:picLocks noChangeAspect="1"/>
          </p:cNvPicPr>
          <p:nvPr/>
        </p:nvPicPr>
        <p:blipFill>
          <a:blip r:embed="rId4"/>
          <a:stretch>
            <a:fillRect/>
          </a:stretch>
        </p:blipFill>
        <p:spPr>
          <a:xfrm>
            <a:off x="17768596" y="4191140"/>
            <a:ext cx="5744546" cy="2993431"/>
          </a:xfrm>
          <a:prstGeom prst="rect">
            <a:avLst/>
          </a:prstGeom>
        </p:spPr>
      </p:pic>
    </p:spTree>
    <p:extLst>
      <p:ext uri="{BB962C8B-B14F-4D97-AF65-F5344CB8AC3E}">
        <p14:creationId xmlns:p14="http://schemas.microsoft.com/office/powerpoint/2010/main" val="97969199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idx="1"/>
          </p:nvPr>
        </p:nvSpPr>
        <p:spPr>
          <a:xfrm>
            <a:off x="821634" y="3344091"/>
            <a:ext cx="22740731" cy="9823269"/>
          </a:xfrm>
        </p:spPr>
        <p:txBody>
          <a:bodyPr>
            <a:normAutofit fontScale="25000" lnSpcReduction="20000"/>
          </a:bodyPr>
          <a:lstStyle/>
          <a:p>
            <a:pPr marL="0" indent="0" algn="just">
              <a:lnSpc>
                <a:spcPct val="120000"/>
              </a:lnSpc>
              <a:spcBef>
                <a:spcPts val="0"/>
              </a:spcBef>
              <a:buNone/>
            </a:pPr>
            <a:r>
              <a:rPr lang="pl-PL" sz="19200" b="1" u="sng" dirty="0"/>
              <a:t>Organizator</a:t>
            </a:r>
            <a:r>
              <a:rPr lang="pl-PL" sz="19200" dirty="0"/>
              <a:t>: WORD Olsztyn</a:t>
            </a:r>
          </a:p>
          <a:p>
            <a:pPr marL="0" indent="0" algn="just">
              <a:lnSpc>
                <a:spcPct val="120000"/>
              </a:lnSpc>
              <a:spcBef>
                <a:spcPts val="0"/>
              </a:spcBef>
              <a:buNone/>
            </a:pPr>
            <a:r>
              <a:rPr lang="pl-PL" sz="19200" b="1" u="sng" dirty="0"/>
              <a:t>Termin</a:t>
            </a:r>
            <a:r>
              <a:rPr lang="pl-PL" sz="19200" dirty="0"/>
              <a:t>: 23-26.IX.2025 r. oraz 25-28.XI.2025 r.</a:t>
            </a:r>
          </a:p>
          <a:p>
            <a:pPr marL="0" indent="0" algn="just">
              <a:lnSpc>
                <a:spcPct val="120000"/>
              </a:lnSpc>
              <a:spcBef>
                <a:spcPts val="0"/>
              </a:spcBef>
              <a:buNone/>
            </a:pPr>
            <a:r>
              <a:rPr lang="pl-PL" sz="19200" b="1" u="sng" dirty="0"/>
              <a:t>Grupa docelowa</a:t>
            </a:r>
            <a:r>
              <a:rPr lang="pl-PL" sz="19200" dirty="0"/>
              <a:t>: 30 przedstawicieli zarządców dróg oraz 30 szkół podstawowych        z gmin województwa o najwyższym poziomie ogólnego ryzyka społecznego</a:t>
            </a:r>
          </a:p>
          <a:p>
            <a:pPr marL="0" indent="0" algn="just">
              <a:lnSpc>
                <a:spcPct val="120000"/>
              </a:lnSpc>
              <a:spcBef>
                <a:spcPts val="0"/>
              </a:spcBef>
              <a:buNone/>
            </a:pPr>
            <a:r>
              <a:rPr lang="pl-PL" sz="19200" b="1" u="sng" dirty="0"/>
              <a:t>Cel szkolenia</a:t>
            </a:r>
            <a:r>
              <a:rPr lang="pl-PL" sz="19200" dirty="0"/>
              <a:t>:</a:t>
            </a:r>
          </a:p>
          <a:p>
            <a:pPr algn="just">
              <a:lnSpc>
                <a:spcPct val="120000"/>
              </a:lnSpc>
              <a:spcBef>
                <a:spcPts val="0"/>
              </a:spcBef>
              <a:buFont typeface="Wingdings" pitchFamily="2" charset="2"/>
              <a:buChar char="Ø"/>
            </a:pPr>
            <a:r>
              <a:rPr lang="pl-PL" sz="19200" dirty="0"/>
              <a:t>Zwiększenie świadomości i kompetencji dyrektorów szkół oraz zarządców dróg         w zakresie tworzenia bezpiecznego środowiska ruchu drogowego wokół szkół;</a:t>
            </a:r>
          </a:p>
          <a:p>
            <a:pPr algn="just">
              <a:lnSpc>
                <a:spcPct val="120000"/>
              </a:lnSpc>
              <a:spcBef>
                <a:spcPts val="0"/>
              </a:spcBef>
              <a:buFont typeface="Wingdings" pitchFamily="2" charset="2"/>
              <a:buChar char="Ø"/>
            </a:pPr>
            <a:r>
              <a:rPr lang="pl-PL" sz="19200" dirty="0"/>
              <a:t>Dostarczenie wiedzy o dobrych praktykach i narzędziach wspierających projektowanie bezpiecznych tras do szkoły;</a:t>
            </a:r>
          </a:p>
          <a:p>
            <a:pPr algn="just">
              <a:lnSpc>
                <a:spcPct val="120000"/>
              </a:lnSpc>
              <a:spcBef>
                <a:spcPts val="0"/>
              </a:spcBef>
              <a:buFont typeface="Wingdings" pitchFamily="2" charset="2"/>
              <a:buChar char="Ø"/>
            </a:pPr>
            <a:r>
              <a:rPr lang="pl-PL" sz="19200" dirty="0"/>
              <a:t>Zainspirowanie do lokalnych działań na rzecz poprawy mobilności                                 i bezpieczeństwa najmłodszych uczestników ruchu.</a:t>
            </a:r>
            <a:endParaRPr lang="pl-PL" sz="17600" dirty="0"/>
          </a:p>
        </p:txBody>
      </p:sp>
      <p:pic>
        <p:nvPicPr>
          <p:cNvPr id="4" name="Obraz 3"/>
          <p:cNvPicPr>
            <a:picLocks noChangeAspect="1"/>
          </p:cNvPicPr>
          <p:nvPr/>
        </p:nvPicPr>
        <p:blipFill>
          <a:blip r:embed="rId2"/>
          <a:stretch>
            <a:fillRect/>
          </a:stretch>
        </p:blipFill>
        <p:spPr>
          <a:xfrm>
            <a:off x="18862766" y="1156996"/>
            <a:ext cx="4393680" cy="1380931"/>
          </a:xfrm>
          <a:prstGeom prst="rect">
            <a:avLst/>
          </a:prstGeom>
        </p:spPr>
      </p:pic>
      <p:sp>
        <p:nvSpPr>
          <p:cNvPr id="5" name="pole tekstowe 4"/>
          <p:cNvSpPr txBox="1"/>
          <p:nvPr/>
        </p:nvSpPr>
        <p:spPr>
          <a:xfrm>
            <a:off x="470263" y="636124"/>
            <a:ext cx="18392503" cy="25955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400" b="1" i="0" u="none" strike="noStrike" cap="none" spc="0" normalizeH="0" baseline="0" dirty="0">
                <a:ln>
                  <a:noFill/>
                </a:ln>
                <a:solidFill>
                  <a:srgbClr val="57554B"/>
                </a:solidFill>
                <a:effectLst/>
                <a:uFillTx/>
                <a:latin typeface="Hoefler Text"/>
                <a:ea typeface="Hoefler Text"/>
                <a:cs typeface="Hoefler Text"/>
                <a:sym typeface="Hoefler Text"/>
              </a:rPr>
              <a:t>SZKOLENIE DLA PRZEDSTAWICIELI</a:t>
            </a:r>
            <a:r>
              <a:rPr kumimoji="0" lang="pl-PL" sz="5400" b="1" i="0" u="none" strike="noStrike" cap="none" spc="0" normalizeH="0" dirty="0">
                <a:ln>
                  <a:noFill/>
                </a:ln>
                <a:solidFill>
                  <a:srgbClr val="57554B"/>
                </a:solidFill>
                <a:effectLst/>
                <a:uFillTx/>
                <a:latin typeface="Hoefler Text"/>
                <a:ea typeface="Hoefler Text"/>
                <a:cs typeface="Hoefler Text"/>
                <a:sym typeface="Hoefler Text"/>
              </a:rPr>
              <a:t> ZARZĄDCÓW DRÓG ORAZ SZKÓŁ PODSTAWOWYCH</a:t>
            </a:r>
            <a:endParaRPr kumimoji="0" lang="pl-PL" sz="5400" b="1" i="0" u="none" strike="noStrike" cap="none" spc="0" normalizeH="0" baseline="0" dirty="0">
              <a:ln>
                <a:noFill/>
              </a:ln>
              <a:solidFill>
                <a:srgbClr val="57554B"/>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220324447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0C7CBC80-FD52-27D4-F691-8DEE34F13AD8}"/>
              </a:ext>
            </a:extLst>
          </p:cNvPr>
          <p:cNvSpPr txBox="1"/>
          <p:nvPr/>
        </p:nvSpPr>
        <p:spPr>
          <a:xfrm>
            <a:off x="470263" y="1051622"/>
            <a:ext cx="18750798"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400" b="1" i="0" u="none" strike="noStrike" cap="none" spc="0" normalizeH="0" baseline="0" dirty="0">
                <a:ln>
                  <a:noFill/>
                </a:ln>
                <a:solidFill>
                  <a:srgbClr val="57554B"/>
                </a:solidFill>
                <a:effectLst/>
                <a:uFillTx/>
                <a:latin typeface="Hoefler Text"/>
                <a:ea typeface="Hoefler Text"/>
                <a:cs typeface="Hoefler Text"/>
                <a:sym typeface="Hoefler Text"/>
              </a:rPr>
              <a:t>SZKOLENIE DLA PRZEDSTAWICIELI</a:t>
            </a:r>
            <a:r>
              <a:rPr kumimoji="0" lang="pl-PL" sz="5400" b="1" i="0" u="none" strike="noStrike" cap="none" spc="0" normalizeH="0" dirty="0">
                <a:ln>
                  <a:noFill/>
                </a:ln>
                <a:solidFill>
                  <a:srgbClr val="57554B"/>
                </a:solidFill>
                <a:effectLst/>
                <a:uFillTx/>
                <a:latin typeface="Hoefler Text"/>
                <a:ea typeface="Hoefler Text"/>
                <a:cs typeface="Hoefler Text"/>
                <a:sym typeface="Hoefler Text"/>
              </a:rPr>
              <a:t> ZARZĄDCÓW DRÓG ORAZ SZKÓŁ PODSTAWOWYCH</a:t>
            </a:r>
            <a:endParaRPr kumimoji="0" lang="pl-PL" sz="5400" b="1" i="0" u="none" strike="noStrike" cap="none" spc="0" normalizeH="0" baseline="0" dirty="0">
              <a:ln>
                <a:noFill/>
              </a:ln>
              <a:solidFill>
                <a:srgbClr val="57554B"/>
              </a:solidFill>
              <a:effectLst/>
              <a:uFillTx/>
              <a:latin typeface="Hoefler Text"/>
              <a:ea typeface="Hoefler Text"/>
              <a:cs typeface="Hoefler Text"/>
              <a:sym typeface="Hoefler Text"/>
            </a:endParaRPr>
          </a:p>
        </p:txBody>
      </p:sp>
      <p:pic>
        <p:nvPicPr>
          <p:cNvPr id="4" name="Obraz 3">
            <a:extLst>
              <a:ext uri="{FF2B5EF4-FFF2-40B4-BE49-F238E27FC236}">
                <a16:creationId xmlns:a16="http://schemas.microsoft.com/office/drawing/2014/main" id="{7DBD2B64-FB8C-8D43-CC03-E9634FFC3B5E}"/>
              </a:ext>
            </a:extLst>
          </p:cNvPr>
          <p:cNvPicPr>
            <a:picLocks noChangeAspect="1"/>
          </p:cNvPicPr>
          <p:nvPr/>
        </p:nvPicPr>
        <p:blipFill>
          <a:blip r:embed="rId2"/>
          <a:stretch>
            <a:fillRect/>
          </a:stretch>
        </p:blipFill>
        <p:spPr>
          <a:xfrm>
            <a:off x="19221061" y="1287624"/>
            <a:ext cx="4035385" cy="1397868"/>
          </a:xfrm>
          <a:prstGeom prst="rect">
            <a:avLst/>
          </a:prstGeom>
        </p:spPr>
      </p:pic>
      <p:sp>
        <p:nvSpPr>
          <p:cNvPr id="5" name="pole tekstowe 4">
            <a:extLst>
              <a:ext uri="{FF2B5EF4-FFF2-40B4-BE49-F238E27FC236}">
                <a16:creationId xmlns:a16="http://schemas.microsoft.com/office/drawing/2014/main" id="{FEB8D6A1-839B-E0A7-503A-4FF6DE336677}"/>
              </a:ext>
            </a:extLst>
          </p:cNvPr>
          <p:cNvSpPr txBox="1"/>
          <p:nvPr/>
        </p:nvSpPr>
        <p:spPr>
          <a:xfrm>
            <a:off x="757647" y="4243433"/>
            <a:ext cx="11434353" cy="8966557"/>
          </a:xfrm>
          <a:prstGeom prst="rect">
            <a:avLst/>
          </a:prstGeom>
          <a:solidFill>
            <a:schemeClr val="accent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pl-PL" sz="3600" b="1" i="0" u="sng" dirty="0">
                <a:solidFill>
                  <a:srgbClr val="2C2F45"/>
                </a:solidFill>
                <a:effectLst/>
                <a:latin typeface="Inter"/>
              </a:rPr>
              <a:t>Wprowadzenie: Dlaczego bezpieczeństwo drogowe wokół szkół to priorytet</a:t>
            </a:r>
            <a:r>
              <a:rPr lang="pl-PL" sz="3600" b="1" i="0" dirty="0">
                <a:solidFill>
                  <a:srgbClr val="2C2F45"/>
                </a:solidFill>
                <a:effectLst/>
                <a:latin typeface="Inter"/>
              </a:rPr>
              <a:t>?</a:t>
            </a:r>
          </a:p>
          <a:p>
            <a:pPr algn="just">
              <a:buFont typeface="Arial" panose="020B0604020202020204" pitchFamily="34" charset="0"/>
              <a:buChar char="•"/>
            </a:pPr>
            <a:r>
              <a:rPr lang="pl-PL" sz="3600" b="0" i="0" dirty="0">
                <a:solidFill>
                  <a:srgbClr val="2C2F45"/>
                </a:solidFill>
                <a:effectLst/>
                <a:latin typeface="Inter"/>
              </a:rPr>
              <a:t>Statystyki wypadków z udziałem dzieci</a:t>
            </a:r>
          </a:p>
          <a:p>
            <a:pPr algn="just">
              <a:buFont typeface="Arial" panose="020B0604020202020204" pitchFamily="34" charset="0"/>
              <a:buChar char="•"/>
            </a:pPr>
            <a:r>
              <a:rPr lang="pl-PL" sz="3600" b="0" i="0" dirty="0">
                <a:solidFill>
                  <a:srgbClr val="2C2F45"/>
                </a:solidFill>
                <a:effectLst/>
                <a:latin typeface="Inter"/>
              </a:rPr>
              <a:t>Wpływ środowiska drogowego na codzienne wybory transportowe rodzin</a:t>
            </a:r>
          </a:p>
          <a:p>
            <a:pPr algn="just"/>
            <a:r>
              <a:rPr lang="pl-PL" sz="3600" b="1" i="0" u="sng" dirty="0">
                <a:solidFill>
                  <a:srgbClr val="2C2F45"/>
                </a:solidFill>
                <a:effectLst/>
                <a:latin typeface="Inter"/>
              </a:rPr>
              <a:t>Bezpieczna infrastruktura wokół szkoły – co działa</a:t>
            </a:r>
            <a:r>
              <a:rPr lang="pl-PL" sz="3600" b="1" i="0" dirty="0">
                <a:solidFill>
                  <a:srgbClr val="2C2F45"/>
                </a:solidFill>
                <a:effectLst/>
                <a:latin typeface="Inter"/>
              </a:rPr>
              <a:t>?</a:t>
            </a:r>
            <a:endParaRPr lang="pl-PL" sz="3600" b="0" i="0" dirty="0">
              <a:solidFill>
                <a:srgbClr val="2C2F45"/>
              </a:solidFill>
              <a:effectLst/>
              <a:latin typeface="Inter"/>
            </a:endParaRPr>
          </a:p>
          <a:p>
            <a:pPr algn="just">
              <a:buFont typeface="Arial" panose="020B0604020202020204" pitchFamily="34" charset="0"/>
              <a:buChar char="•"/>
            </a:pPr>
            <a:r>
              <a:rPr lang="pl-PL" sz="3600" b="0" i="0" dirty="0">
                <a:solidFill>
                  <a:srgbClr val="2C2F45"/>
                </a:solidFill>
                <a:effectLst/>
                <a:latin typeface="Inter"/>
              </a:rPr>
              <a:t>Strefy „tempo 30”</a:t>
            </a:r>
          </a:p>
          <a:p>
            <a:pPr algn="just">
              <a:buFont typeface="Arial" panose="020B0604020202020204" pitchFamily="34" charset="0"/>
              <a:buChar char="•"/>
            </a:pPr>
            <a:r>
              <a:rPr lang="pl-PL" sz="3600" b="0" i="0" dirty="0">
                <a:solidFill>
                  <a:srgbClr val="2C2F45"/>
                </a:solidFill>
                <a:effectLst/>
                <a:latin typeface="Inter"/>
              </a:rPr>
              <a:t>Przejścia dla pieszych z azylem</a:t>
            </a:r>
          </a:p>
          <a:p>
            <a:pPr algn="just">
              <a:buFont typeface="Arial" panose="020B0604020202020204" pitchFamily="34" charset="0"/>
              <a:buChar char="•"/>
            </a:pPr>
            <a:r>
              <a:rPr lang="pl-PL" sz="3600" b="0" i="0" dirty="0">
                <a:solidFill>
                  <a:srgbClr val="2C2F45"/>
                </a:solidFill>
                <a:effectLst/>
                <a:latin typeface="Inter"/>
              </a:rPr>
              <a:t>Selektywne wyłączanie ruchu samochodowego („ulice szkolne”)</a:t>
            </a:r>
          </a:p>
          <a:p>
            <a:pPr algn="just">
              <a:buFont typeface="Arial" panose="020B0604020202020204" pitchFamily="34" charset="0"/>
              <a:buChar char="•"/>
            </a:pPr>
            <a:r>
              <a:rPr lang="pl-PL" sz="3600" b="0" i="0" dirty="0">
                <a:solidFill>
                  <a:srgbClr val="2C2F45"/>
                </a:solidFill>
                <a:effectLst/>
                <a:latin typeface="Inter"/>
              </a:rPr>
              <a:t>Przykłady z Polski i zagranicy</a:t>
            </a:r>
          </a:p>
          <a:p>
            <a:pPr algn="just"/>
            <a:r>
              <a:rPr lang="pl-PL" sz="3600" b="1" i="0" u="sng" dirty="0">
                <a:solidFill>
                  <a:srgbClr val="2C2F45"/>
                </a:solidFill>
                <a:effectLst/>
                <a:latin typeface="Inter"/>
              </a:rPr>
              <a:t>Szkoła jako centrum mobilności lokalnej</a:t>
            </a:r>
          </a:p>
          <a:p>
            <a:pPr algn="just">
              <a:buFont typeface="Arial" panose="020B0604020202020204" pitchFamily="34" charset="0"/>
              <a:buChar char="•"/>
            </a:pPr>
            <a:r>
              <a:rPr lang="pl-PL" sz="3600" b="0" i="0" dirty="0">
                <a:solidFill>
                  <a:srgbClr val="2C2F45"/>
                </a:solidFill>
                <a:effectLst/>
                <a:latin typeface="Inter"/>
              </a:rPr>
              <a:t>Rola szkoły w kształtowaniu nawyków transportowych dzieci i rodziców</a:t>
            </a:r>
          </a:p>
          <a:p>
            <a:pPr algn="just">
              <a:buFont typeface="Arial" panose="020B0604020202020204" pitchFamily="34" charset="0"/>
              <a:buChar char="•"/>
            </a:pPr>
            <a:r>
              <a:rPr lang="pl-PL" sz="3600" b="0" i="0" dirty="0">
                <a:solidFill>
                  <a:srgbClr val="2C2F45"/>
                </a:solidFill>
                <a:effectLst/>
                <a:latin typeface="Inter"/>
              </a:rPr>
              <a:t>Programy typu „pieszy autobus” i „rowerowy maj”</a:t>
            </a:r>
          </a:p>
          <a:p>
            <a:pPr algn="just">
              <a:buFont typeface="Arial" panose="020B0604020202020204" pitchFamily="34" charset="0"/>
              <a:buChar char="•"/>
            </a:pPr>
            <a:r>
              <a:rPr lang="pl-PL" sz="3600" b="0" i="0" dirty="0">
                <a:solidFill>
                  <a:srgbClr val="2C2F45"/>
                </a:solidFill>
                <a:effectLst/>
                <a:latin typeface="Inter"/>
              </a:rPr>
              <a:t>Współpraca szkoły z rodzicami i społecznością</a:t>
            </a:r>
          </a:p>
        </p:txBody>
      </p:sp>
      <p:sp>
        <p:nvSpPr>
          <p:cNvPr id="6" name="pole tekstowe 5">
            <a:extLst>
              <a:ext uri="{FF2B5EF4-FFF2-40B4-BE49-F238E27FC236}">
                <a16:creationId xmlns:a16="http://schemas.microsoft.com/office/drawing/2014/main" id="{2B103505-15A9-E81B-C888-71BC93A26FB2}"/>
              </a:ext>
            </a:extLst>
          </p:cNvPr>
          <p:cNvSpPr txBox="1"/>
          <p:nvPr/>
        </p:nvSpPr>
        <p:spPr>
          <a:xfrm>
            <a:off x="12688114" y="4243433"/>
            <a:ext cx="10920549" cy="8104783"/>
          </a:xfrm>
          <a:prstGeom prst="rect">
            <a:avLst/>
          </a:prstGeom>
          <a:solidFill>
            <a:schemeClr val="accent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pl-PL" sz="4000" b="1" i="0" u="sng" dirty="0">
                <a:solidFill>
                  <a:srgbClr val="2C2F45"/>
                </a:solidFill>
                <a:effectLst/>
                <a:latin typeface="Inter"/>
              </a:rPr>
              <a:t>Narzędzia dla zarządców dróg i samorządów</a:t>
            </a:r>
            <a:endParaRPr lang="pl-PL" sz="4000" b="0" i="0" u="sng" dirty="0">
              <a:solidFill>
                <a:srgbClr val="2C2F45"/>
              </a:solidFill>
              <a:effectLst/>
              <a:latin typeface="Inter"/>
            </a:endParaRPr>
          </a:p>
          <a:p>
            <a:pPr algn="just">
              <a:buFont typeface="Arial" panose="020B0604020202020204" pitchFamily="34" charset="0"/>
              <a:buChar char="•"/>
            </a:pPr>
            <a:r>
              <a:rPr lang="pl-PL" sz="4000" b="0" i="0" dirty="0">
                <a:solidFill>
                  <a:srgbClr val="2C2F45"/>
                </a:solidFill>
                <a:effectLst/>
                <a:latin typeface="Inter"/>
              </a:rPr>
              <a:t>Audyty bezpieczeństwa</a:t>
            </a:r>
          </a:p>
          <a:p>
            <a:pPr algn="just">
              <a:buFont typeface="Arial" panose="020B0604020202020204" pitchFamily="34" charset="0"/>
              <a:buChar char="•"/>
            </a:pPr>
            <a:r>
              <a:rPr lang="pl-PL" sz="4000" b="0" i="0" dirty="0">
                <a:solidFill>
                  <a:srgbClr val="2C2F45"/>
                </a:solidFill>
                <a:effectLst/>
                <a:latin typeface="Inter"/>
              </a:rPr>
              <a:t>Mapy dojść do szkoły</a:t>
            </a:r>
          </a:p>
          <a:p>
            <a:pPr algn="just">
              <a:buFont typeface="Arial" panose="020B0604020202020204" pitchFamily="34" charset="0"/>
              <a:buChar char="•"/>
            </a:pPr>
            <a:r>
              <a:rPr lang="pl-PL" sz="4000" b="0" i="0" dirty="0">
                <a:solidFill>
                  <a:srgbClr val="2C2F45"/>
                </a:solidFill>
                <a:effectLst/>
                <a:latin typeface="Inter"/>
              </a:rPr>
              <a:t>Partycypacja społeczna i konsultacje z dziećmi</a:t>
            </a:r>
          </a:p>
          <a:p>
            <a:pPr algn="just">
              <a:buFont typeface="Arial" panose="020B0604020202020204" pitchFamily="34" charset="0"/>
              <a:buChar char="•"/>
            </a:pPr>
            <a:r>
              <a:rPr lang="pl-PL" sz="4000" b="0" i="0" dirty="0">
                <a:solidFill>
                  <a:srgbClr val="2C2F45"/>
                </a:solidFill>
                <a:effectLst/>
                <a:latin typeface="Inter"/>
              </a:rPr>
              <a:t>Finansowanie działań (np. fundusze unijne, budżet obywatelski)</a:t>
            </a:r>
          </a:p>
          <a:p>
            <a:pPr algn="just"/>
            <a:r>
              <a:rPr lang="pl-PL" sz="4000" b="1" i="0" u="sng" dirty="0">
                <a:solidFill>
                  <a:srgbClr val="2C2F45"/>
                </a:solidFill>
                <a:effectLst/>
                <a:latin typeface="Inter"/>
              </a:rPr>
              <a:t>Warsztat: Bezpieczna droga do szkoły – diagnoza    i plan działania</a:t>
            </a:r>
            <a:endParaRPr lang="pl-PL" sz="4000" b="0" i="0" u="sng" dirty="0">
              <a:solidFill>
                <a:srgbClr val="2C2F45"/>
              </a:solidFill>
              <a:effectLst/>
              <a:latin typeface="Inter"/>
            </a:endParaRPr>
          </a:p>
          <a:p>
            <a:pPr algn="just">
              <a:buFont typeface="Arial" panose="020B0604020202020204" pitchFamily="34" charset="0"/>
              <a:buChar char="•"/>
            </a:pPr>
            <a:r>
              <a:rPr lang="pl-PL" sz="4000" b="0" i="0" dirty="0">
                <a:solidFill>
                  <a:srgbClr val="2C2F45"/>
                </a:solidFill>
                <a:effectLst/>
                <a:latin typeface="Inter"/>
              </a:rPr>
              <a:t>Praca w grupach mieszanych (nauczyciele + zarządcy dróg)</a:t>
            </a:r>
          </a:p>
          <a:p>
            <a:pPr algn="just">
              <a:buFont typeface="Arial" panose="020B0604020202020204" pitchFamily="34" charset="0"/>
              <a:buChar char="•"/>
            </a:pPr>
            <a:r>
              <a:rPr lang="pl-PL" sz="4000" b="0" i="0" dirty="0">
                <a:solidFill>
                  <a:srgbClr val="2C2F45"/>
                </a:solidFill>
                <a:effectLst/>
                <a:latin typeface="Inter"/>
              </a:rPr>
              <a:t>Analiza typowych zagrożeń i rozwiązań</a:t>
            </a:r>
          </a:p>
          <a:p>
            <a:pPr algn="just">
              <a:buFont typeface="Arial" panose="020B0604020202020204" pitchFamily="34" charset="0"/>
              <a:buChar char="•"/>
            </a:pPr>
            <a:r>
              <a:rPr lang="pl-PL" sz="4000" b="0" i="0" dirty="0">
                <a:solidFill>
                  <a:srgbClr val="2C2F45"/>
                </a:solidFill>
                <a:effectLst/>
                <a:latin typeface="Inter"/>
              </a:rPr>
              <a:t>Tworzenie szkicowego planu działania dla swojej miejscowości</a:t>
            </a:r>
          </a:p>
        </p:txBody>
      </p:sp>
      <p:sp>
        <p:nvSpPr>
          <p:cNvPr id="7" name="pole tekstowe 6">
            <a:extLst>
              <a:ext uri="{FF2B5EF4-FFF2-40B4-BE49-F238E27FC236}">
                <a16:creationId xmlns:a16="http://schemas.microsoft.com/office/drawing/2014/main" id="{5E7D52CB-8D3D-79A9-9EC1-03E56F96A231}"/>
              </a:ext>
            </a:extLst>
          </p:cNvPr>
          <p:cNvSpPr txBox="1"/>
          <p:nvPr/>
        </p:nvSpPr>
        <p:spPr>
          <a:xfrm>
            <a:off x="6862080" y="3463732"/>
            <a:ext cx="11286308" cy="779701"/>
          </a:xfrm>
          <a:prstGeom prst="rect">
            <a:avLst/>
          </a:prstGeom>
          <a:solidFill>
            <a:schemeClr val="accent2">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4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PROGRAM SZKOLENIA</a:t>
            </a:r>
          </a:p>
        </p:txBody>
      </p:sp>
    </p:spTree>
    <p:extLst>
      <p:ext uri="{BB962C8B-B14F-4D97-AF65-F5344CB8AC3E}">
        <p14:creationId xmlns:p14="http://schemas.microsoft.com/office/powerpoint/2010/main" val="129833491"/>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087088B2-8064-9339-E04B-8E6856B4E2E4}"/>
              </a:ext>
            </a:extLst>
          </p:cNvPr>
          <p:cNvSpPr txBox="1"/>
          <p:nvPr/>
        </p:nvSpPr>
        <p:spPr>
          <a:xfrm>
            <a:off x="5860211" y="72956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
        <p:nvSpPr>
          <p:cNvPr id="4" name="pole tekstowe 3">
            <a:extLst>
              <a:ext uri="{FF2B5EF4-FFF2-40B4-BE49-F238E27FC236}">
                <a16:creationId xmlns:a16="http://schemas.microsoft.com/office/drawing/2014/main" id="{CFA58929-7481-FC2A-3995-AEF6D10D96E8}"/>
              </a:ext>
            </a:extLst>
          </p:cNvPr>
          <p:cNvSpPr txBox="1"/>
          <p:nvPr/>
        </p:nvSpPr>
        <p:spPr>
          <a:xfrm>
            <a:off x="6107502" y="2519393"/>
            <a:ext cx="1266357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5000"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OGÓLNE DANE O MOTORYZACJI</a:t>
            </a:r>
          </a:p>
        </p:txBody>
      </p:sp>
      <p:pic>
        <p:nvPicPr>
          <p:cNvPr id="11" name="Obraz 10"/>
          <p:cNvPicPr>
            <a:picLocks noChangeAspect="1"/>
          </p:cNvPicPr>
          <p:nvPr/>
        </p:nvPicPr>
        <p:blipFill>
          <a:blip r:embed="rId2"/>
          <a:stretch>
            <a:fillRect/>
          </a:stretch>
        </p:blipFill>
        <p:spPr>
          <a:xfrm>
            <a:off x="11913079" y="3657600"/>
            <a:ext cx="11642660" cy="9203634"/>
          </a:xfrm>
          <a:prstGeom prst="rect">
            <a:avLst/>
          </a:prstGeom>
        </p:spPr>
      </p:pic>
      <p:pic>
        <p:nvPicPr>
          <p:cNvPr id="13" name="Obraz 12"/>
          <p:cNvPicPr>
            <a:picLocks noChangeAspect="1"/>
          </p:cNvPicPr>
          <p:nvPr/>
        </p:nvPicPr>
        <p:blipFill>
          <a:blip r:embed="rId3"/>
          <a:stretch>
            <a:fillRect/>
          </a:stretch>
        </p:blipFill>
        <p:spPr>
          <a:xfrm>
            <a:off x="735496" y="3657600"/>
            <a:ext cx="10894943" cy="9203634"/>
          </a:xfrm>
          <a:prstGeom prst="rect">
            <a:avLst/>
          </a:prstGeom>
        </p:spPr>
      </p:pic>
    </p:spTree>
    <p:extLst>
      <p:ext uri="{BB962C8B-B14F-4D97-AF65-F5344CB8AC3E}">
        <p14:creationId xmlns:p14="http://schemas.microsoft.com/office/powerpoint/2010/main" val="320976475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gram bezpieczeństwa ruchu drogowego dla województwa warmińsko - mazurskiego na lata 2022 - 2030">
            <a:extLst>
              <a:ext uri="{FF2B5EF4-FFF2-40B4-BE49-F238E27FC236}">
                <a16:creationId xmlns:a16="http://schemas.microsoft.com/office/drawing/2014/main" id="{100DE2F4-6A9A-45DA-EC26-E4DD3F770123}"/>
              </a:ext>
            </a:extLst>
          </p:cNvPr>
          <p:cNvSpPr txBox="1">
            <a:spLocks noGrp="1"/>
          </p:cNvSpPr>
          <p:nvPr>
            <p:ph type="title"/>
          </p:nvPr>
        </p:nvSpPr>
        <p:spPr>
          <a:xfrm>
            <a:off x="1520825" y="112395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
        <p:nvSpPr>
          <p:cNvPr id="4" name="pole tekstowe 3">
            <a:extLst>
              <a:ext uri="{FF2B5EF4-FFF2-40B4-BE49-F238E27FC236}">
                <a16:creationId xmlns:a16="http://schemas.microsoft.com/office/drawing/2014/main" id="{09DC24E4-CAB7-C5D1-99D0-FDCFBB4C75C1}"/>
              </a:ext>
            </a:extLst>
          </p:cNvPr>
          <p:cNvSpPr txBox="1"/>
          <p:nvPr/>
        </p:nvSpPr>
        <p:spPr>
          <a:xfrm>
            <a:off x="1219200" y="4081595"/>
            <a:ext cx="7753350"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5000" b="1" i="0" u="none" strike="noStrike" cap="none" spc="0" normalizeH="0" baseline="0" dirty="0">
                <a:ln>
                  <a:noFill/>
                </a:ln>
                <a:solidFill>
                  <a:srgbClr val="339966"/>
                </a:solidFill>
                <a:effectLst/>
                <a:uFillTx/>
                <a:latin typeface="Hoefler Text"/>
                <a:ea typeface="Hoefler Text"/>
                <a:cs typeface="Hoefler Text"/>
                <a:sym typeface="Hoefler Text"/>
              </a:rPr>
              <a:t>D. Bezpieczna prędkość</a:t>
            </a:r>
          </a:p>
        </p:txBody>
      </p:sp>
      <p:sp>
        <p:nvSpPr>
          <p:cNvPr id="7" name="pole tekstowe 6">
            <a:extLst>
              <a:ext uri="{FF2B5EF4-FFF2-40B4-BE49-F238E27FC236}">
                <a16:creationId xmlns:a16="http://schemas.microsoft.com/office/drawing/2014/main" id="{5C1C4D35-2FE4-1DBC-F84D-91713B9DFA70}"/>
              </a:ext>
            </a:extLst>
          </p:cNvPr>
          <p:cNvSpPr txBox="1"/>
          <p:nvPr/>
        </p:nvSpPr>
        <p:spPr>
          <a:xfrm>
            <a:off x="1520825" y="5091930"/>
            <a:ext cx="908012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b="1" i="0" u="none" strike="noStrike" cap="none" spc="0" normalizeH="0" baseline="0" dirty="0">
                <a:ln>
                  <a:noFill/>
                </a:ln>
                <a:solidFill>
                  <a:srgbClr val="339966"/>
                </a:solidFill>
                <a:effectLst/>
                <a:uFillTx/>
                <a:latin typeface="Hoefler Text"/>
                <a:ea typeface="Hoefler Text"/>
                <a:cs typeface="Hoefler Text"/>
                <a:sym typeface="Hoefler Text"/>
              </a:rPr>
              <a:t>Priorytet 1</a:t>
            </a:r>
          </a:p>
        </p:txBody>
      </p:sp>
      <p:sp>
        <p:nvSpPr>
          <p:cNvPr id="8" name="pole tekstowe 7">
            <a:extLst>
              <a:ext uri="{FF2B5EF4-FFF2-40B4-BE49-F238E27FC236}">
                <a16:creationId xmlns:a16="http://schemas.microsoft.com/office/drawing/2014/main" id="{A9E86B5A-6F4F-6E03-90C0-C190FC71074A}"/>
              </a:ext>
            </a:extLst>
          </p:cNvPr>
          <p:cNvSpPr txBox="1"/>
          <p:nvPr/>
        </p:nvSpPr>
        <p:spPr>
          <a:xfrm>
            <a:off x="1520825" y="5876702"/>
            <a:ext cx="2175213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i="0" u="none" strike="noStrike" cap="none" spc="0" normalizeH="0" baseline="0" dirty="0">
                <a:ln>
                  <a:noFill/>
                </a:ln>
                <a:solidFill>
                  <a:srgbClr val="339966"/>
                </a:solidFill>
                <a:effectLst/>
                <a:uFillTx/>
                <a:latin typeface="Hoefler Text"/>
                <a:ea typeface="Hoefler Text"/>
                <a:cs typeface="Hoefler Text"/>
                <a:sym typeface="Hoefler Text"/>
              </a:rPr>
              <a:t>D. 1. </a:t>
            </a:r>
            <a:r>
              <a:rPr kumimoji="0" lang="pl-PL" sz="4400" i="0" u="none" strike="noStrike" cap="none" spc="0" normalizeH="0" baseline="0" dirty="0">
                <a:ln>
                  <a:noFill/>
                </a:ln>
                <a:solidFill>
                  <a:srgbClr val="336699"/>
                </a:solidFill>
                <a:effectLst/>
                <a:uFillTx/>
                <a:latin typeface="Hoefler Text"/>
                <a:ea typeface="Hoefler Text"/>
                <a:cs typeface="Hoefler Text"/>
                <a:sym typeface="Hoefler Text"/>
              </a:rPr>
              <a:t>Kształtowanie zachowań kierowców w zakresie jazdy z bezpieczną prędkością</a:t>
            </a:r>
          </a:p>
        </p:txBody>
      </p:sp>
      <p:sp>
        <p:nvSpPr>
          <p:cNvPr id="9" name="pole tekstowe 8">
            <a:extLst>
              <a:ext uri="{FF2B5EF4-FFF2-40B4-BE49-F238E27FC236}">
                <a16:creationId xmlns:a16="http://schemas.microsoft.com/office/drawing/2014/main" id="{3F0295BE-4C98-C4EE-5071-988029F457F7}"/>
              </a:ext>
            </a:extLst>
          </p:cNvPr>
          <p:cNvSpPr txBox="1"/>
          <p:nvPr/>
        </p:nvSpPr>
        <p:spPr>
          <a:xfrm>
            <a:off x="1939925" y="6706748"/>
            <a:ext cx="2175213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i="0" u="none" strike="noStrike" cap="none" spc="0" normalizeH="0" baseline="0" dirty="0">
                <a:ln>
                  <a:noFill/>
                </a:ln>
                <a:solidFill>
                  <a:srgbClr val="339966"/>
                </a:solidFill>
                <a:effectLst/>
                <a:uFillTx/>
                <a:latin typeface="Hoefler Text"/>
                <a:ea typeface="Hoefler Text"/>
                <a:cs typeface="Hoefler Text"/>
                <a:sym typeface="Hoefler Text"/>
              </a:rPr>
              <a:t>D. 1.1. </a:t>
            </a:r>
            <a:r>
              <a:rPr kumimoji="0" lang="pl-PL" sz="4400" i="0" u="none" strike="noStrike" cap="none" spc="0" normalizeH="0" baseline="0" dirty="0">
                <a:ln>
                  <a:noFill/>
                </a:ln>
                <a:solidFill>
                  <a:srgbClr val="336699"/>
                </a:solidFill>
                <a:effectLst/>
                <a:uFillTx/>
                <a:latin typeface="Hoefler Text"/>
                <a:ea typeface="Hoefler Text"/>
                <a:cs typeface="Hoefler Text"/>
                <a:sym typeface="Hoefler Text"/>
              </a:rPr>
              <a:t>Zmniejszenie liczby naruszeń limitów prędkości przez kierowców</a:t>
            </a:r>
          </a:p>
        </p:txBody>
      </p:sp>
      <p:sp>
        <p:nvSpPr>
          <p:cNvPr id="10" name="pole tekstowe 9">
            <a:extLst>
              <a:ext uri="{FF2B5EF4-FFF2-40B4-BE49-F238E27FC236}">
                <a16:creationId xmlns:a16="http://schemas.microsoft.com/office/drawing/2014/main" id="{4FF9393A-7EDB-65C5-3F94-BA20B96E356F}"/>
              </a:ext>
            </a:extLst>
          </p:cNvPr>
          <p:cNvSpPr txBox="1"/>
          <p:nvPr/>
        </p:nvSpPr>
        <p:spPr>
          <a:xfrm>
            <a:off x="1939925" y="7514144"/>
            <a:ext cx="2175213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i="0" u="none" strike="noStrike" cap="none" spc="0" normalizeH="0" baseline="0" dirty="0">
                <a:ln>
                  <a:noFill/>
                </a:ln>
                <a:solidFill>
                  <a:srgbClr val="339966"/>
                </a:solidFill>
                <a:effectLst/>
                <a:uFillTx/>
                <a:latin typeface="Hoefler Text"/>
                <a:ea typeface="Hoefler Text"/>
                <a:cs typeface="Hoefler Text"/>
                <a:sym typeface="Hoefler Text"/>
              </a:rPr>
              <a:t>D. 1.2. </a:t>
            </a:r>
            <a:r>
              <a:rPr kumimoji="0" lang="pl-PL" sz="4400" i="0" u="none" strike="noStrike" cap="none" spc="0" normalizeH="0" baseline="0" dirty="0">
                <a:ln>
                  <a:noFill/>
                </a:ln>
                <a:solidFill>
                  <a:srgbClr val="336699"/>
                </a:solidFill>
                <a:effectLst/>
                <a:uFillTx/>
                <a:latin typeface="Hoefler Text"/>
                <a:ea typeface="Hoefler Text"/>
                <a:cs typeface="Hoefler Text"/>
                <a:sym typeface="Hoefler Text"/>
              </a:rPr>
              <a:t>Wprowadzenie środków uspokojenia ruchu drogowego</a:t>
            </a:r>
          </a:p>
        </p:txBody>
      </p:sp>
      <p:sp>
        <p:nvSpPr>
          <p:cNvPr id="11" name="pole tekstowe 10">
            <a:extLst>
              <a:ext uri="{FF2B5EF4-FFF2-40B4-BE49-F238E27FC236}">
                <a16:creationId xmlns:a16="http://schemas.microsoft.com/office/drawing/2014/main" id="{D4634949-85AE-02F7-4D40-33C8F8FB53AB}"/>
              </a:ext>
            </a:extLst>
          </p:cNvPr>
          <p:cNvSpPr txBox="1"/>
          <p:nvPr/>
        </p:nvSpPr>
        <p:spPr>
          <a:xfrm>
            <a:off x="1520825" y="8390703"/>
            <a:ext cx="908012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b="1" i="0" u="none" strike="noStrike" cap="none" spc="0" normalizeH="0" baseline="0" dirty="0">
                <a:ln>
                  <a:noFill/>
                </a:ln>
                <a:solidFill>
                  <a:srgbClr val="339966"/>
                </a:solidFill>
                <a:effectLst/>
                <a:uFillTx/>
                <a:latin typeface="Hoefler Text"/>
                <a:ea typeface="Hoefler Text"/>
                <a:cs typeface="Hoefler Text"/>
                <a:sym typeface="Hoefler Text"/>
              </a:rPr>
              <a:t>Priorytet 2</a:t>
            </a:r>
          </a:p>
        </p:txBody>
      </p:sp>
      <p:sp>
        <p:nvSpPr>
          <p:cNvPr id="12" name="pole tekstowe 11">
            <a:extLst>
              <a:ext uri="{FF2B5EF4-FFF2-40B4-BE49-F238E27FC236}">
                <a16:creationId xmlns:a16="http://schemas.microsoft.com/office/drawing/2014/main" id="{B0E74061-195C-383B-5960-998B2547BD38}"/>
              </a:ext>
            </a:extLst>
          </p:cNvPr>
          <p:cNvSpPr txBox="1"/>
          <p:nvPr/>
        </p:nvSpPr>
        <p:spPr>
          <a:xfrm>
            <a:off x="1520825" y="9267263"/>
            <a:ext cx="2175213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pl-PL" sz="4400" i="0" u="none" strike="noStrike" cap="none" spc="0" normalizeH="0" baseline="0" dirty="0">
                <a:ln>
                  <a:noFill/>
                </a:ln>
                <a:solidFill>
                  <a:srgbClr val="339966"/>
                </a:solidFill>
                <a:effectLst/>
                <a:uFillTx/>
                <a:latin typeface="Hoefler Text"/>
                <a:ea typeface="Hoefler Text"/>
                <a:cs typeface="Hoefler Text"/>
                <a:sym typeface="Hoefler Text"/>
              </a:rPr>
              <a:t>D. 2. </a:t>
            </a:r>
            <a:r>
              <a:rPr kumimoji="0" lang="pl-PL" sz="4400" i="0" u="none" strike="noStrike" cap="none" spc="0" normalizeH="0" baseline="0" dirty="0">
                <a:ln>
                  <a:noFill/>
                </a:ln>
                <a:solidFill>
                  <a:srgbClr val="336699"/>
                </a:solidFill>
                <a:effectLst/>
                <a:uFillTx/>
                <a:latin typeface="Hoefler Text"/>
                <a:ea typeface="Hoefler Text"/>
                <a:cs typeface="Hoefler Text"/>
                <a:sym typeface="Hoefler Text"/>
              </a:rPr>
              <a:t>Usprawnienie systemu zarządzania prędkością</a:t>
            </a:r>
          </a:p>
        </p:txBody>
      </p:sp>
      <p:sp>
        <p:nvSpPr>
          <p:cNvPr id="13" name="pole tekstowe 12">
            <a:extLst>
              <a:ext uri="{FF2B5EF4-FFF2-40B4-BE49-F238E27FC236}">
                <a16:creationId xmlns:a16="http://schemas.microsoft.com/office/drawing/2014/main" id="{A52EA9F4-8B08-F084-2C3E-AB1FB1E56EB4}"/>
              </a:ext>
            </a:extLst>
          </p:cNvPr>
          <p:cNvSpPr txBox="1"/>
          <p:nvPr/>
        </p:nvSpPr>
        <p:spPr>
          <a:xfrm>
            <a:off x="1939925" y="10046964"/>
            <a:ext cx="21752130" cy="14568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428750" marR="0" indent="-1428750" algn="just" defTabSz="825500" rtl="0" fontAlgn="auto" latinLnBrk="0" hangingPunct="0">
              <a:lnSpc>
                <a:spcPct val="100000"/>
              </a:lnSpc>
              <a:spcBef>
                <a:spcPts val="0"/>
              </a:spcBef>
              <a:spcAft>
                <a:spcPts val="0"/>
              </a:spcAft>
              <a:buClrTx/>
              <a:buSzTx/>
              <a:buFontTx/>
              <a:buNone/>
              <a:tabLst/>
            </a:pPr>
            <a:r>
              <a:rPr kumimoji="0" lang="pl-PL" sz="4400" i="0" u="none" strike="noStrike" cap="none" spc="0" normalizeH="0" baseline="0" dirty="0">
                <a:ln>
                  <a:noFill/>
                </a:ln>
                <a:solidFill>
                  <a:srgbClr val="339966"/>
                </a:solidFill>
                <a:effectLst/>
                <a:uFillTx/>
                <a:latin typeface="Hoefler Text"/>
                <a:ea typeface="Hoefler Text"/>
                <a:cs typeface="Hoefler Text"/>
                <a:sym typeface="Hoefler Text"/>
              </a:rPr>
              <a:t>D.2.1.</a:t>
            </a:r>
            <a:r>
              <a:rPr kumimoji="0" lang="pl-PL" sz="4400" i="0" u="none" strike="noStrike" cap="none" spc="0" normalizeH="0" baseline="0" dirty="0">
                <a:ln>
                  <a:noFill/>
                </a:ln>
                <a:solidFill>
                  <a:srgbClr val="336699"/>
                </a:solidFill>
                <a:effectLst/>
                <a:uFillTx/>
                <a:latin typeface="Hoefler Text"/>
                <a:ea typeface="Hoefler Text"/>
                <a:cs typeface="Hoefler Text"/>
                <a:sym typeface="Hoefler Text"/>
              </a:rPr>
              <a:t>Utrzymanie prędkości pojazdów na drogach różnej kategorii zgodnej                             z prędkością dopuszczalną przepisami i znakami drogowymi</a:t>
            </a:r>
          </a:p>
        </p:txBody>
      </p:sp>
    </p:spTree>
    <p:extLst>
      <p:ext uri="{BB962C8B-B14F-4D97-AF65-F5344CB8AC3E}">
        <p14:creationId xmlns:p14="http://schemas.microsoft.com/office/powerpoint/2010/main" val="57056037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gram bezpieczeństwa ruchu drogowego dla województwa warmińsko - mazurskiego na lata 2022 - 2030">
            <a:extLst>
              <a:ext uri="{FF2B5EF4-FFF2-40B4-BE49-F238E27FC236}">
                <a16:creationId xmlns:a16="http://schemas.microsoft.com/office/drawing/2014/main" id="{100DE2F4-6A9A-45DA-EC26-E4DD3F770123}"/>
              </a:ext>
            </a:extLst>
          </p:cNvPr>
          <p:cNvSpPr txBox="1">
            <a:spLocks noGrp="1"/>
          </p:cNvSpPr>
          <p:nvPr>
            <p:ph type="title"/>
          </p:nvPr>
        </p:nvSpPr>
        <p:spPr>
          <a:xfrm>
            <a:off x="1587500" y="930620"/>
            <a:ext cx="21209000" cy="940824"/>
          </a:xfrm>
          <a:prstGeom prst="rect">
            <a:avLst/>
          </a:prstGeom>
        </p:spPr>
        <p:txBody>
          <a:bodyPr>
            <a:normAutofit/>
          </a:bodyPr>
          <a:lstStyle>
            <a:lvl1pPr defTabSz="412750">
              <a:defRPr sz="4900" b="1"/>
            </a:lvl1pPr>
          </a:lstStyle>
          <a:p>
            <a:r>
              <a:rPr lang="pl-PL" sz="4800" dirty="0">
                <a:latin typeface="Hoefler Text"/>
              </a:rPr>
              <a:t>PROGNOZOWANIE RYZYKA NA DROGACH</a:t>
            </a:r>
          </a:p>
        </p:txBody>
      </p:sp>
      <p:sp>
        <p:nvSpPr>
          <p:cNvPr id="3" name="Tytuł 1">
            <a:extLst>
              <a:ext uri="{FF2B5EF4-FFF2-40B4-BE49-F238E27FC236}">
                <a16:creationId xmlns:a16="http://schemas.microsoft.com/office/drawing/2014/main" id="{E96B4CDF-96E7-73B9-33D6-5AFF9355019D}"/>
              </a:ext>
            </a:extLst>
          </p:cNvPr>
          <p:cNvSpPr txBox="1">
            <a:spLocks/>
          </p:cNvSpPr>
          <p:nvPr/>
        </p:nvSpPr>
        <p:spPr>
          <a:xfrm>
            <a:off x="6988109" y="2039443"/>
            <a:ext cx="10407782" cy="13275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lnSpcReduction="10000"/>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sp>
        <p:nvSpPr>
          <p:cNvPr id="5" name="Symbol zastępczy zawartości 2">
            <a:extLst>
              <a:ext uri="{FF2B5EF4-FFF2-40B4-BE49-F238E27FC236}">
                <a16:creationId xmlns:a16="http://schemas.microsoft.com/office/drawing/2014/main" id="{857EBC6D-9822-BAB7-5DB7-63BD205C039D}"/>
              </a:ext>
            </a:extLst>
          </p:cNvPr>
          <p:cNvSpPr txBox="1">
            <a:spLocks/>
          </p:cNvSpPr>
          <p:nvPr/>
        </p:nvSpPr>
        <p:spPr>
          <a:xfrm>
            <a:off x="3038168" y="4005416"/>
            <a:ext cx="19252334" cy="1676741"/>
          </a:xfrm>
          <a:prstGeom prst="rect">
            <a:avLst/>
          </a:prstGeom>
        </p:spPr>
        <p:txBody>
          <a:bodyPr wrap="square">
            <a:spAutoFit/>
          </a:bodyPr>
          <a:lstStyle>
            <a:lvl1pPr marL="63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1pPr>
            <a:lvl2pPr marL="127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2pPr>
            <a:lvl3pPr marL="190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3pPr>
            <a:lvl4pPr marL="254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4pPr>
            <a:lvl5pPr marL="317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5pPr>
            <a:lvl6pPr marL="381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6pPr>
            <a:lvl7pPr marL="444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7pPr>
            <a:lvl8pPr marL="508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8pPr>
            <a:lvl9pPr marL="571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9pPr>
          </a:lstStyle>
          <a:p>
            <a:pPr marL="0" indent="0" algn="just" hangingPunct="1">
              <a:spcBef>
                <a:spcPts val="0"/>
              </a:spcBef>
              <a:buNone/>
            </a:pPr>
            <a:r>
              <a:rPr lang="pl-PL" sz="4800" dirty="0">
                <a:solidFill>
                  <a:srgbClr val="000000"/>
                </a:solidFill>
              </a:rPr>
              <a:t>SPF (</a:t>
            </a:r>
            <a:r>
              <a:rPr lang="pl-PL" sz="4800" i="1" dirty="0" err="1">
                <a:solidFill>
                  <a:srgbClr val="000000"/>
                </a:solidFill>
              </a:rPr>
              <a:t>Safety</a:t>
            </a:r>
            <a:r>
              <a:rPr lang="pl-PL" sz="4800" i="1" dirty="0">
                <a:solidFill>
                  <a:srgbClr val="000000"/>
                </a:solidFill>
              </a:rPr>
              <a:t> Performance </a:t>
            </a:r>
            <a:r>
              <a:rPr lang="pl-PL" sz="4800" i="1" dirty="0" err="1">
                <a:solidFill>
                  <a:srgbClr val="000000"/>
                </a:solidFill>
              </a:rPr>
              <a:t>Function</a:t>
            </a:r>
            <a:r>
              <a:rPr lang="pl-PL" sz="4800" dirty="0">
                <a:solidFill>
                  <a:srgbClr val="000000"/>
                </a:solidFill>
              </a:rPr>
              <a:t>) – funkcja zależności ryzyka</a:t>
            </a:r>
            <a:br>
              <a:rPr lang="pl-PL" sz="4800" dirty="0">
                <a:solidFill>
                  <a:srgbClr val="000000"/>
                </a:solidFill>
              </a:rPr>
            </a:br>
            <a:r>
              <a:rPr lang="pl-PL" sz="4800" dirty="0">
                <a:solidFill>
                  <a:srgbClr val="000000"/>
                </a:solidFill>
              </a:rPr>
              <a:t>m.in. od parametrów drogi</a:t>
            </a:r>
          </a:p>
        </p:txBody>
      </p:sp>
      <p:sp>
        <p:nvSpPr>
          <p:cNvPr id="6" name="Symbol zastępczy zawartości 2">
            <a:extLst>
              <a:ext uri="{FF2B5EF4-FFF2-40B4-BE49-F238E27FC236}">
                <a16:creationId xmlns:a16="http://schemas.microsoft.com/office/drawing/2014/main" id="{160076E2-AFEA-5ED2-4673-99B2EEECD3FE}"/>
              </a:ext>
            </a:extLst>
          </p:cNvPr>
          <p:cNvSpPr txBox="1">
            <a:spLocks/>
          </p:cNvSpPr>
          <p:nvPr/>
        </p:nvSpPr>
        <p:spPr>
          <a:xfrm>
            <a:off x="3038168" y="10670029"/>
            <a:ext cx="19252334" cy="1717393"/>
          </a:xfrm>
          <a:prstGeom prst="rect">
            <a:avLst/>
          </a:prstGeom>
        </p:spPr>
        <p:txBody>
          <a:bodyPr>
            <a:spAutoFit/>
          </a:bodyPr>
          <a:lstStyle>
            <a:lvl1pPr marL="63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1pPr>
            <a:lvl2pPr marL="127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2pPr>
            <a:lvl3pPr marL="190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3pPr>
            <a:lvl4pPr marL="254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4pPr>
            <a:lvl5pPr marL="317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5pPr>
            <a:lvl6pPr marL="381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6pPr>
            <a:lvl7pPr marL="444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7pPr>
            <a:lvl8pPr marL="508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8pPr>
            <a:lvl9pPr marL="571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9pPr>
          </a:lstStyle>
          <a:p>
            <a:pPr marL="0" indent="0" algn="just" hangingPunct="1">
              <a:spcBef>
                <a:spcPts val="0"/>
              </a:spcBef>
              <a:buNone/>
            </a:pPr>
            <a:r>
              <a:rPr lang="pl-PL" sz="4800" dirty="0">
                <a:solidFill>
                  <a:srgbClr val="000000"/>
                </a:solidFill>
                <a:ea typeface="Lato" panose="020F0502020204030203" pitchFamily="34" charset="0"/>
                <a:cs typeface="Lato" panose="020F0502020204030203" pitchFamily="34" charset="0"/>
              </a:rPr>
              <a:t>Opiera się na badaniu zależności między tzw. zmiennymi objaśnianymi,     a zmiennymi objaśniającymi</a:t>
            </a:r>
          </a:p>
        </p:txBody>
      </p:sp>
      <p:sp>
        <p:nvSpPr>
          <p:cNvPr id="14" name="Symbol zastępczy zawartości 2">
            <a:extLst>
              <a:ext uri="{FF2B5EF4-FFF2-40B4-BE49-F238E27FC236}">
                <a16:creationId xmlns:a16="http://schemas.microsoft.com/office/drawing/2014/main" id="{1681793C-3393-5625-581A-AE0417E54676}"/>
              </a:ext>
            </a:extLst>
          </p:cNvPr>
          <p:cNvSpPr txBox="1">
            <a:spLocks/>
          </p:cNvSpPr>
          <p:nvPr/>
        </p:nvSpPr>
        <p:spPr>
          <a:xfrm>
            <a:off x="3038168" y="6226954"/>
            <a:ext cx="19252334" cy="1676741"/>
          </a:xfrm>
          <a:prstGeom prst="rect">
            <a:avLst/>
          </a:prstGeom>
        </p:spPr>
        <p:txBody>
          <a:bodyPr>
            <a:spAutoFit/>
          </a:bodyPr>
          <a:lstStyle>
            <a:lvl1pPr marL="63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1pPr>
            <a:lvl2pPr marL="127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2pPr>
            <a:lvl3pPr marL="190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3pPr>
            <a:lvl4pPr marL="254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4pPr>
            <a:lvl5pPr marL="317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5pPr>
            <a:lvl6pPr marL="381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6pPr>
            <a:lvl7pPr marL="444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7pPr>
            <a:lvl8pPr marL="508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8pPr>
            <a:lvl9pPr marL="571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9pPr>
          </a:lstStyle>
          <a:p>
            <a:pPr marL="0" indent="0" algn="just" hangingPunct="1">
              <a:spcBef>
                <a:spcPts val="0"/>
              </a:spcBef>
              <a:buNone/>
            </a:pPr>
            <a:r>
              <a:rPr lang="pl-PL" sz="4800" dirty="0">
                <a:solidFill>
                  <a:srgbClr val="000000"/>
                </a:solidFill>
              </a:rPr>
              <a:t>Wykorzystuje metodę identyfikacji odcinków potencjalnie niebezpiecznych opracowaną na Uniwersytecie Virginia Tech w USA</a:t>
            </a:r>
          </a:p>
        </p:txBody>
      </p:sp>
      <p:sp>
        <p:nvSpPr>
          <p:cNvPr id="15" name="Symbol zastępczy zawartości 2">
            <a:extLst>
              <a:ext uri="{FF2B5EF4-FFF2-40B4-BE49-F238E27FC236}">
                <a16:creationId xmlns:a16="http://schemas.microsoft.com/office/drawing/2014/main" id="{F2BA78A1-BBF8-5367-56ED-C0FCA0FF2B61}"/>
              </a:ext>
            </a:extLst>
          </p:cNvPr>
          <p:cNvSpPr txBox="1">
            <a:spLocks/>
          </p:cNvSpPr>
          <p:nvPr/>
        </p:nvSpPr>
        <p:spPr>
          <a:xfrm>
            <a:off x="3038168" y="8448492"/>
            <a:ext cx="19252334" cy="1676741"/>
          </a:xfrm>
          <a:prstGeom prst="rect">
            <a:avLst/>
          </a:prstGeom>
        </p:spPr>
        <p:txBody>
          <a:bodyPr>
            <a:spAutoFit/>
          </a:bodyPr>
          <a:lstStyle>
            <a:lvl1pPr marL="63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1pPr>
            <a:lvl2pPr marL="127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2pPr>
            <a:lvl3pPr marL="190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3pPr>
            <a:lvl4pPr marL="254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4pPr>
            <a:lvl5pPr marL="317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5pPr>
            <a:lvl6pPr marL="381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6pPr>
            <a:lvl7pPr marL="444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7pPr>
            <a:lvl8pPr marL="5080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8pPr>
            <a:lvl9pPr marL="5715000" marR="0" indent="-635000" algn="l" defTabSz="825500" rtl="0" latinLnBrk="0">
              <a:lnSpc>
                <a:spcPct val="110000"/>
              </a:lnSpc>
              <a:spcBef>
                <a:spcPts val="7700"/>
              </a:spcBef>
              <a:spcAft>
                <a:spcPts val="0"/>
              </a:spcAft>
              <a:buClrTx/>
              <a:buSzPct val="45000"/>
              <a:buFontTx/>
              <a:buBlip>
                <a:blip r:embed="rId2"/>
              </a:buBlip>
              <a:tabLst/>
              <a:defRPr sz="5600" b="0" i="0" u="none" strike="noStrike" cap="none" spc="0" baseline="0">
                <a:solidFill>
                  <a:srgbClr val="57554B"/>
                </a:solidFill>
                <a:uFillTx/>
                <a:latin typeface="Hoefler Text"/>
                <a:ea typeface="Hoefler Text"/>
                <a:cs typeface="Hoefler Text"/>
                <a:sym typeface="Hoefler Text"/>
              </a:defRPr>
            </a:lvl9pPr>
          </a:lstStyle>
          <a:p>
            <a:pPr marL="0" indent="0" algn="just" hangingPunct="1">
              <a:spcBef>
                <a:spcPts val="0"/>
              </a:spcBef>
              <a:buNone/>
            </a:pPr>
            <a:r>
              <a:rPr lang="pl-PL" sz="4800" dirty="0">
                <a:solidFill>
                  <a:srgbClr val="000000"/>
                </a:solidFill>
              </a:rPr>
              <a:t>Zastosowana po </a:t>
            </a:r>
            <a:r>
              <a:rPr lang="pl-PL" sz="4800" dirty="0">
                <a:solidFill>
                  <a:srgbClr val="000000"/>
                </a:solidFill>
                <a:ea typeface="Lato" panose="020F0502020204030203" pitchFamily="34" charset="0"/>
                <a:cs typeface="Lato" panose="020F0502020204030203" pitchFamily="34" charset="0"/>
              </a:rPr>
              <a:t>raz pierwszy w Polsce w 2018 na sieci dróg ZDW Olsztyn, dostosowana do specyfiki naszego regionu</a:t>
            </a:r>
          </a:p>
        </p:txBody>
      </p:sp>
      <p:sp>
        <p:nvSpPr>
          <p:cNvPr id="16" name="Prostokąt: jeden ścięty róg 15">
            <a:extLst>
              <a:ext uri="{FF2B5EF4-FFF2-40B4-BE49-F238E27FC236}">
                <a16:creationId xmlns:a16="http://schemas.microsoft.com/office/drawing/2014/main" id="{EA899419-CA5A-A286-56F5-7CF78F2BCE44}"/>
              </a:ext>
            </a:extLst>
          </p:cNvPr>
          <p:cNvSpPr/>
          <p:nvPr/>
        </p:nvSpPr>
        <p:spPr>
          <a:xfrm flipH="1">
            <a:off x="2309352" y="4218039"/>
            <a:ext cx="471948" cy="1238864"/>
          </a:xfrm>
          <a:prstGeom prst="snip1Rect">
            <a:avLst>
              <a:gd name="adj" fmla="val 35504"/>
            </a:avLst>
          </a:prstGeom>
          <a:solidFill>
            <a:schemeClr val="tx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17" name="Prostokąt: jeden ścięty róg 16">
            <a:extLst>
              <a:ext uri="{FF2B5EF4-FFF2-40B4-BE49-F238E27FC236}">
                <a16:creationId xmlns:a16="http://schemas.microsoft.com/office/drawing/2014/main" id="{2C0FDB84-5267-CB12-053E-1A19A59797A4}"/>
              </a:ext>
            </a:extLst>
          </p:cNvPr>
          <p:cNvSpPr/>
          <p:nvPr/>
        </p:nvSpPr>
        <p:spPr>
          <a:xfrm flipH="1">
            <a:off x="2309352" y="6452942"/>
            <a:ext cx="471948" cy="1238864"/>
          </a:xfrm>
          <a:prstGeom prst="snip1Rect">
            <a:avLst>
              <a:gd name="adj" fmla="val 35504"/>
            </a:avLst>
          </a:prstGeom>
          <a:solidFill>
            <a:schemeClr val="tx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18" name="Prostokąt: jeden ścięty róg 17">
            <a:extLst>
              <a:ext uri="{FF2B5EF4-FFF2-40B4-BE49-F238E27FC236}">
                <a16:creationId xmlns:a16="http://schemas.microsoft.com/office/drawing/2014/main" id="{C89C4885-49E2-BC2F-F0D7-0C0BC56CF78F}"/>
              </a:ext>
            </a:extLst>
          </p:cNvPr>
          <p:cNvSpPr/>
          <p:nvPr/>
        </p:nvSpPr>
        <p:spPr>
          <a:xfrm flipH="1">
            <a:off x="2309352" y="8674480"/>
            <a:ext cx="471948" cy="1238864"/>
          </a:xfrm>
          <a:prstGeom prst="snip1Rect">
            <a:avLst>
              <a:gd name="adj" fmla="val 35504"/>
            </a:avLst>
          </a:prstGeom>
          <a:solidFill>
            <a:schemeClr val="tx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sp>
        <p:nvSpPr>
          <p:cNvPr id="19" name="Prostokąt: jeden ścięty róg 18">
            <a:extLst>
              <a:ext uri="{FF2B5EF4-FFF2-40B4-BE49-F238E27FC236}">
                <a16:creationId xmlns:a16="http://schemas.microsoft.com/office/drawing/2014/main" id="{17DAAA3B-0831-04AE-1A3D-F343ECABC649}"/>
              </a:ext>
            </a:extLst>
          </p:cNvPr>
          <p:cNvSpPr/>
          <p:nvPr/>
        </p:nvSpPr>
        <p:spPr>
          <a:xfrm flipH="1">
            <a:off x="2309352" y="10896017"/>
            <a:ext cx="471948" cy="1238864"/>
          </a:xfrm>
          <a:prstGeom prst="snip1Rect">
            <a:avLst>
              <a:gd name="adj" fmla="val 35504"/>
            </a:avLst>
          </a:prstGeom>
          <a:solidFill>
            <a:schemeClr val="tx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a:ln>
                <a:noFill/>
              </a:ln>
              <a:solidFill>
                <a:srgbClr val="FFFFFF"/>
              </a:solidFill>
              <a:effectLst/>
              <a:uFillTx/>
              <a:latin typeface="Hoefler Text"/>
              <a:ea typeface="Hoefler Text"/>
              <a:cs typeface="Hoefler Text"/>
              <a:sym typeface="Hoefler Text"/>
            </a:endParaRPr>
          </a:p>
        </p:txBody>
      </p:sp>
      <p:pic>
        <p:nvPicPr>
          <p:cNvPr id="4" name="Obraz 3">
            <a:extLst>
              <a:ext uri="{FF2B5EF4-FFF2-40B4-BE49-F238E27FC236}">
                <a16:creationId xmlns:a16="http://schemas.microsoft.com/office/drawing/2014/main" id="{045C16EC-D6F7-312F-1B6C-BC93B3406A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417180337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gram bezpieczeństwa ruchu drogowego dla województwa warmińsko - mazurskiego na lata 2022 - 2030">
            <a:extLst>
              <a:ext uri="{FF2B5EF4-FFF2-40B4-BE49-F238E27FC236}">
                <a16:creationId xmlns:a16="http://schemas.microsoft.com/office/drawing/2014/main" id="{100DE2F4-6A9A-45DA-EC26-E4DD3F770123}"/>
              </a:ext>
            </a:extLst>
          </p:cNvPr>
          <p:cNvSpPr txBox="1">
            <a:spLocks noGrp="1"/>
          </p:cNvSpPr>
          <p:nvPr>
            <p:ph type="title"/>
          </p:nvPr>
        </p:nvSpPr>
        <p:spPr>
          <a:xfrm>
            <a:off x="1587500" y="1123950"/>
            <a:ext cx="21209000" cy="940824"/>
          </a:xfrm>
          <a:prstGeom prst="rect">
            <a:avLst/>
          </a:prstGeom>
        </p:spPr>
        <p:txBody>
          <a:bodyPr>
            <a:normAutofit/>
          </a:bodyPr>
          <a:lstStyle>
            <a:lvl1pPr defTabSz="412750">
              <a:defRPr sz="4900" b="1"/>
            </a:lvl1pPr>
          </a:lstStyle>
          <a:p>
            <a:r>
              <a:rPr lang="pl-PL" sz="4400" dirty="0">
                <a:latin typeface="Hoefler Text"/>
              </a:rPr>
              <a:t>PROGNOZOWANIE RYZYKA NA DROGACH</a:t>
            </a:r>
          </a:p>
        </p:txBody>
      </p:sp>
      <p:sp>
        <p:nvSpPr>
          <p:cNvPr id="3" name="Tytuł 1">
            <a:extLst>
              <a:ext uri="{FF2B5EF4-FFF2-40B4-BE49-F238E27FC236}">
                <a16:creationId xmlns:a16="http://schemas.microsoft.com/office/drawing/2014/main" id="{E96B4CDF-96E7-73B9-33D6-5AFF9355019D}"/>
              </a:ext>
            </a:extLst>
          </p:cNvPr>
          <p:cNvSpPr txBox="1">
            <a:spLocks/>
          </p:cNvSpPr>
          <p:nvPr/>
        </p:nvSpPr>
        <p:spPr>
          <a:xfrm>
            <a:off x="6988109" y="2064774"/>
            <a:ext cx="10407782" cy="9408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fontScale="85000" lnSpcReduction="10000"/>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sp>
        <p:nvSpPr>
          <p:cNvPr id="4" name="Tytuł 1">
            <a:extLst>
              <a:ext uri="{FF2B5EF4-FFF2-40B4-BE49-F238E27FC236}">
                <a16:creationId xmlns:a16="http://schemas.microsoft.com/office/drawing/2014/main" id="{76787652-B6BB-D3DD-5BF7-6316EA40935B}"/>
              </a:ext>
            </a:extLst>
          </p:cNvPr>
          <p:cNvSpPr txBox="1">
            <a:spLocks/>
          </p:cNvSpPr>
          <p:nvPr/>
        </p:nvSpPr>
        <p:spPr>
          <a:xfrm>
            <a:off x="1410518" y="4191224"/>
            <a:ext cx="8761413" cy="706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dirty="0">
                <a:solidFill>
                  <a:schemeClr val="accent2">
                    <a:lumMod val="75000"/>
                  </a:schemeClr>
                </a:solidFill>
              </a:rPr>
              <a:t>Zmienne objaśniane</a:t>
            </a:r>
          </a:p>
        </p:txBody>
      </p:sp>
      <p:sp>
        <p:nvSpPr>
          <p:cNvPr id="7" name="Symbol zastępczy zawartości 2">
            <a:extLst>
              <a:ext uri="{FF2B5EF4-FFF2-40B4-BE49-F238E27FC236}">
                <a16:creationId xmlns:a16="http://schemas.microsoft.com/office/drawing/2014/main" id="{F2CC5C2B-7400-B10F-E561-EE6968963861}"/>
              </a:ext>
            </a:extLst>
          </p:cNvPr>
          <p:cNvSpPr txBox="1">
            <a:spLocks/>
          </p:cNvSpPr>
          <p:nvPr/>
        </p:nvSpPr>
        <p:spPr>
          <a:xfrm>
            <a:off x="2444797" y="5473524"/>
            <a:ext cx="8825659" cy="4770537"/>
          </a:xfrm>
          <a:prstGeom prst="rect">
            <a:avLst/>
          </a:prstGeom>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685800" indent="-685800" algn="l" hangingPunct="1">
              <a:spcAft>
                <a:spcPts val="2400"/>
              </a:spcAft>
              <a:buSzPct val="120000"/>
              <a:buFont typeface="Wingdings" panose="05000000000000000000" pitchFamily="2" charset="2"/>
              <a:buChar char="§"/>
              <a:defRPr sz="4800">
                <a:solidFill>
                  <a:schemeClr val="tx1"/>
                </a:solidFill>
              </a:defRPr>
            </a:lvl1pPr>
            <a:lvl2pPr marL="1270000" indent="-635000" algn="l">
              <a:lnSpc>
                <a:spcPct val="110000"/>
              </a:lnSpc>
              <a:spcBef>
                <a:spcPts val="7700"/>
              </a:spcBef>
              <a:buSzPct val="45000"/>
              <a:buBlip>
                <a:blip r:embed="rId2"/>
              </a:buBlip>
              <a:defRPr sz="5600"/>
            </a:lvl2pPr>
            <a:lvl3pPr marL="1905000" indent="-635000" algn="l">
              <a:lnSpc>
                <a:spcPct val="110000"/>
              </a:lnSpc>
              <a:spcBef>
                <a:spcPts val="7700"/>
              </a:spcBef>
              <a:buSzPct val="45000"/>
              <a:buBlip>
                <a:blip r:embed="rId2"/>
              </a:buBlip>
              <a:defRPr sz="5600"/>
            </a:lvl3pPr>
            <a:lvl4pPr marL="2540000" indent="-635000" algn="l">
              <a:lnSpc>
                <a:spcPct val="110000"/>
              </a:lnSpc>
              <a:spcBef>
                <a:spcPts val="7700"/>
              </a:spcBef>
              <a:buSzPct val="45000"/>
              <a:buBlip>
                <a:blip r:embed="rId2"/>
              </a:buBlip>
              <a:defRPr sz="5600"/>
            </a:lvl4pPr>
            <a:lvl5pPr marL="3175000" indent="-635000" algn="l">
              <a:lnSpc>
                <a:spcPct val="110000"/>
              </a:lnSpc>
              <a:spcBef>
                <a:spcPts val="7700"/>
              </a:spcBef>
              <a:buSzPct val="45000"/>
              <a:buBlip>
                <a:blip r:embed="rId2"/>
              </a:buBlip>
              <a:defRPr sz="5600"/>
            </a:lvl5pPr>
            <a:lvl6pPr marL="3810000" indent="-635000" algn="l">
              <a:lnSpc>
                <a:spcPct val="110000"/>
              </a:lnSpc>
              <a:spcBef>
                <a:spcPts val="7700"/>
              </a:spcBef>
              <a:buSzPct val="45000"/>
              <a:buBlip>
                <a:blip r:embed="rId2"/>
              </a:buBlip>
              <a:defRPr sz="5600"/>
            </a:lvl6pPr>
            <a:lvl7pPr marL="4445000" indent="-635000" algn="l">
              <a:lnSpc>
                <a:spcPct val="110000"/>
              </a:lnSpc>
              <a:spcBef>
                <a:spcPts val="7700"/>
              </a:spcBef>
              <a:buSzPct val="45000"/>
              <a:buBlip>
                <a:blip r:embed="rId2"/>
              </a:buBlip>
              <a:defRPr sz="5600"/>
            </a:lvl7pPr>
            <a:lvl8pPr marL="5080000" indent="-635000" algn="l">
              <a:lnSpc>
                <a:spcPct val="110000"/>
              </a:lnSpc>
              <a:spcBef>
                <a:spcPts val="7700"/>
              </a:spcBef>
              <a:buSzPct val="45000"/>
              <a:buBlip>
                <a:blip r:embed="rId2"/>
              </a:buBlip>
              <a:defRPr sz="5600"/>
            </a:lvl8pPr>
            <a:lvl9pPr marL="5715000" indent="-635000" algn="l">
              <a:lnSpc>
                <a:spcPct val="110000"/>
              </a:lnSpc>
              <a:spcBef>
                <a:spcPts val="7700"/>
              </a:spcBef>
              <a:buSzPct val="45000"/>
              <a:buBlip>
                <a:blip r:embed="rId2"/>
              </a:buBlip>
              <a:defRPr sz="5600"/>
            </a:lvl9pPr>
          </a:lstStyle>
          <a:p>
            <a:r>
              <a:rPr lang="pl-PL" sz="4400" dirty="0">
                <a:solidFill>
                  <a:srgbClr val="000000"/>
                </a:solidFill>
              </a:rPr>
              <a:t>Liczba zdarzeń</a:t>
            </a:r>
          </a:p>
          <a:p>
            <a:r>
              <a:rPr lang="pl-PL" sz="4400" dirty="0">
                <a:solidFill>
                  <a:srgbClr val="000000"/>
                </a:solidFill>
              </a:rPr>
              <a:t>Liczba wypadków</a:t>
            </a:r>
          </a:p>
          <a:p>
            <a:r>
              <a:rPr lang="pl-PL" sz="4400" dirty="0">
                <a:solidFill>
                  <a:srgbClr val="000000"/>
                </a:solidFill>
              </a:rPr>
              <a:t>Liczba ofiar śmiertelnych</a:t>
            </a:r>
          </a:p>
          <a:p>
            <a:r>
              <a:rPr lang="pl-PL" sz="4400" dirty="0">
                <a:solidFill>
                  <a:srgbClr val="000000"/>
                </a:solidFill>
              </a:rPr>
              <a:t>Liczba ofiar rannych</a:t>
            </a:r>
          </a:p>
          <a:p>
            <a:r>
              <a:rPr lang="pl-PL" sz="4400" dirty="0">
                <a:solidFill>
                  <a:srgbClr val="000000"/>
                </a:solidFill>
              </a:rPr>
              <a:t>Przyczyny zdarzeń</a:t>
            </a:r>
          </a:p>
        </p:txBody>
      </p:sp>
      <p:sp>
        <p:nvSpPr>
          <p:cNvPr id="8" name="Tytuł 1">
            <a:extLst>
              <a:ext uri="{FF2B5EF4-FFF2-40B4-BE49-F238E27FC236}">
                <a16:creationId xmlns:a16="http://schemas.microsoft.com/office/drawing/2014/main" id="{109F7695-FE69-47C5-1105-5C6C2967FD61}"/>
              </a:ext>
            </a:extLst>
          </p:cNvPr>
          <p:cNvSpPr txBox="1">
            <a:spLocks/>
          </p:cNvSpPr>
          <p:nvPr/>
        </p:nvSpPr>
        <p:spPr>
          <a:xfrm>
            <a:off x="12456600" y="4191224"/>
            <a:ext cx="9216000" cy="706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412750">
              <a:lnSpc>
                <a:spcPct val="80000"/>
              </a:lnSpc>
              <a:defRPr sz="4400" b="1" cap="all">
                <a:solidFill>
                  <a:srgbClr val="000000"/>
                </a:solidFill>
                <a:ea typeface="+mn-ea"/>
                <a:cs typeface="+mn-cs"/>
              </a:defRPr>
            </a:lvl1pPr>
            <a:lvl2pPr>
              <a:lnSpc>
                <a:spcPct val="80000"/>
              </a:lnSpc>
              <a:defRPr sz="9800" cap="all">
                <a:solidFill>
                  <a:srgbClr val="000000"/>
                </a:solidFill>
                <a:latin typeface="+mn-lt"/>
                <a:ea typeface="+mn-ea"/>
                <a:cs typeface="+mn-cs"/>
              </a:defRPr>
            </a:lvl2pPr>
            <a:lvl3pPr>
              <a:lnSpc>
                <a:spcPct val="80000"/>
              </a:lnSpc>
              <a:defRPr sz="9800" cap="all">
                <a:solidFill>
                  <a:srgbClr val="000000"/>
                </a:solidFill>
                <a:latin typeface="+mn-lt"/>
                <a:ea typeface="+mn-ea"/>
                <a:cs typeface="+mn-cs"/>
              </a:defRPr>
            </a:lvl3pPr>
            <a:lvl4pPr>
              <a:lnSpc>
                <a:spcPct val="80000"/>
              </a:lnSpc>
              <a:defRPr sz="9800" cap="all">
                <a:solidFill>
                  <a:srgbClr val="000000"/>
                </a:solidFill>
                <a:latin typeface="+mn-lt"/>
                <a:ea typeface="+mn-ea"/>
                <a:cs typeface="+mn-cs"/>
              </a:defRPr>
            </a:lvl4pPr>
            <a:lvl5pPr>
              <a:lnSpc>
                <a:spcPct val="80000"/>
              </a:lnSpc>
              <a:defRPr sz="9800" cap="all">
                <a:solidFill>
                  <a:srgbClr val="000000"/>
                </a:solidFill>
                <a:latin typeface="+mn-lt"/>
                <a:ea typeface="+mn-ea"/>
                <a:cs typeface="+mn-cs"/>
              </a:defRPr>
            </a:lvl5pPr>
            <a:lvl6pPr>
              <a:lnSpc>
                <a:spcPct val="80000"/>
              </a:lnSpc>
              <a:defRPr sz="9800" cap="all">
                <a:solidFill>
                  <a:srgbClr val="000000"/>
                </a:solidFill>
                <a:latin typeface="+mn-lt"/>
                <a:ea typeface="+mn-ea"/>
                <a:cs typeface="+mn-cs"/>
              </a:defRPr>
            </a:lvl6pPr>
            <a:lvl7pPr>
              <a:lnSpc>
                <a:spcPct val="80000"/>
              </a:lnSpc>
              <a:defRPr sz="9800" cap="all">
                <a:solidFill>
                  <a:srgbClr val="000000"/>
                </a:solidFill>
                <a:latin typeface="+mn-lt"/>
                <a:ea typeface="+mn-ea"/>
                <a:cs typeface="+mn-cs"/>
              </a:defRPr>
            </a:lvl7pPr>
            <a:lvl8pPr>
              <a:lnSpc>
                <a:spcPct val="80000"/>
              </a:lnSpc>
              <a:defRPr sz="9800" cap="all">
                <a:solidFill>
                  <a:srgbClr val="000000"/>
                </a:solidFill>
                <a:latin typeface="+mn-lt"/>
                <a:ea typeface="+mn-ea"/>
                <a:cs typeface="+mn-cs"/>
              </a:defRPr>
            </a:lvl8pPr>
            <a:lvl9pPr>
              <a:lnSpc>
                <a:spcPct val="80000"/>
              </a:lnSpc>
              <a:defRPr sz="9800" cap="all">
                <a:solidFill>
                  <a:srgbClr val="000000"/>
                </a:solidFill>
                <a:latin typeface="+mn-lt"/>
                <a:ea typeface="+mn-ea"/>
                <a:cs typeface="+mn-cs"/>
              </a:defRPr>
            </a:lvl9pPr>
          </a:lstStyle>
          <a:p>
            <a:r>
              <a:rPr lang="pl-PL" dirty="0">
                <a:solidFill>
                  <a:schemeClr val="accent2">
                    <a:lumMod val="75000"/>
                  </a:schemeClr>
                </a:solidFill>
              </a:rPr>
              <a:t>Zmienne objaśniające</a:t>
            </a:r>
          </a:p>
        </p:txBody>
      </p:sp>
      <p:sp>
        <p:nvSpPr>
          <p:cNvPr id="9" name="Symbol zastępczy zawartości 2">
            <a:extLst>
              <a:ext uri="{FF2B5EF4-FFF2-40B4-BE49-F238E27FC236}">
                <a16:creationId xmlns:a16="http://schemas.microsoft.com/office/drawing/2014/main" id="{0C5376B6-E8EB-6A45-2A2D-FD3A14812BC6}"/>
              </a:ext>
            </a:extLst>
          </p:cNvPr>
          <p:cNvSpPr txBox="1">
            <a:spLocks/>
          </p:cNvSpPr>
          <p:nvPr/>
        </p:nvSpPr>
        <p:spPr>
          <a:xfrm>
            <a:off x="12192000" y="5473524"/>
            <a:ext cx="11021961" cy="5940088"/>
          </a:xfrm>
          <a:prstGeom prst="rect">
            <a:avLst/>
          </a:prstGeom>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hangingPunct="1">
              <a:lnSpc>
                <a:spcPct val="110000"/>
              </a:lnSpc>
              <a:buSzPct val="45000"/>
              <a:defRPr sz="4800">
                <a:solidFill>
                  <a:schemeClr val="tx1"/>
                </a:solidFill>
              </a:defRPr>
            </a:lvl1pPr>
            <a:lvl2pPr marL="1270000" indent="-635000" algn="l">
              <a:lnSpc>
                <a:spcPct val="110000"/>
              </a:lnSpc>
              <a:spcBef>
                <a:spcPts val="7700"/>
              </a:spcBef>
              <a:buSzPct val="45000"/>
              <a:buBlip>
                <a:blip r:embed="rId2"/>
              </a:buBlip>
              <a:defRPr sz="5600"/>
            </a:lvl2pPr>
            <a:lvl3pPr marL="1905000" indent="-635000" algn="l">
              <a:lnSpc>
                <a:spcPct val="110000"/>
              </a:lnSpc>
              <a:spcBef>
                <a:spcPts val="7700"/>
              </a:spcBef>
              <a:buSzPct val="45000"/>
              <a:buBlip>
                <a:blip r:embed="rId2"/>
              </a:buBlip>
              <a:defRPr sz="5600"/>
            </a:lvl3pPr>
            <a:lvl4pPr marL="2540000" indent="-635000" algn="l">
              <a:lnSpc>
                <a:spcPct val="110000"/>
              </a:lnSpc>
              <a:spcBef>
                <a:spcPts val="7700"/>
              </a:spcBef>
              <a:buSzPct val="45000"/>
              <a:buBlip>
                <a:blip r:embed="rId2"/>
              </a:buBlip>
              <a:defRPr sz="5600"/>
            </a:lvl4pPr>
            <a:lvl5pPr marL="3175000" indent="-635000" algn="l">
              <a:lnSpc>
                <a:spcPct val="110000"/>
              </a:lnSpc>
              <a:spcBef>
                <a:spcPts val="7700"/>
              </a:spcBef>
              <a:buSzPct val="45000"/>
              <a:buBlip>
                <a:blip r:embed="rId2"/>
              </a:buBlip>
              <a:defRPr sz="5600"/>
            </a:lvl5pPr>
            <a:lvl6pPr marL="3810000" indent="-635000" algn="l">
              <a:lnSpc>
                <a:spcPct val="110000"/>
              </a:lnSpc>
              <a:spcBef>
                <a:spcPts val="7700"/>
              </a:spcBef>
              <a:buSzPct val="45000"/>
              <a:buBlip>
                <a:blip r:embed="rId2"/>
              </a:buBlip>
              <a:defRPr sz="5600"/>
            </a:lvl6pPr>
            <a:lvl7pPr marL="4445000" indent="-635000" algn="l">
              <a:lnSpc>
                <a:spcPct val="110000"/>
              </a:lnSpc>
              <a:spcBef>
                <a:spcPts val="7700"/>
              </a:spcBef>
              <a:buSzPct val="45000"/>
              <a:buBlip>
                <a:blip r:embed="rId2"/>
              </a:buBlip>
              <a:defRPr sz="5600"/>
            </a:lvl7pPr>
            <a:lvl8pPr marL="5080000" indent="-635000" algn="l">
              <a:lnSpc>
                <a:spcPct val="110000"/>
              </a:lnSpc>
              <a:spcBef>
                <a:spcPts val="7700"/>
              </a:spcBef>
              <a:buSzPct val="45000"/>
              <a:buBlip>
                <a:blip r:embed="rId2"/>
              </a:buBlip>
              <a:defRPr sz="5600"/>
            </a:lvl8pPr>
            <a:lvl9pPr marL="5715000" indent="-635000" algn="l">
              <a:lnSpc>
                <a:spcPct val="110000"/>
              </a:lnSpc>
              <a:spcBef>
                <a:spcPts val="7700"/>
              </a:spcBef>
              <a:buSzPct val="45000"/>
              <a:buBlip>
                <a:blip r:embed="rId2"/>
              </a:buBlip>
              <a:defRPr sz="5600"/>
            </a:lvl9pPr>
          </a:lstStyle>
          <a:p>
            <a:pPr marL="685800" indent="-685800" algn="just">
              <a:lnSpc>
                <a:spcPct val="100000"/>
              </a:lnSpc>
              <a:spcAft>
                <a:spcPts val="2400"/>
              </a:spcAft>
              <a:buSzPct val="120000"/>
              <a:buFont typeface="Wingdings" panose="05000000000000000000" pitchFamily="2" charset="2"/>
              <a:buChar char="§"/>
            </a:pPr>
            <a:r>
              <a:rPr lang="pl-PL" sz="4400" dirty="0">
                <a:solidFill>
                  <a:srgbClr val="000000"/>
                </a:solidFill>
              </a:rPr>
              <a:t>Parametry drogi (szerokość jezdni, współczynnik tarcia, krzywizna drogi, pochylenie poprzeczne)</a:t>
            </a:r>
          </a:p>
          <a:p>
            <a:pPr marL="685800" indent="-685800">
              <a:lnSpc>
                <a:spcPct val="100000"/>
              </a:lnSpc>
              <a:spcAft>
                <a:spcPts val="2400"/>
              </a:spcAft>
              <a:buSzPct val="120000"/>
              <a:buFont typeface="Wingdings" panose="05000000000000000000" pitchFamily="2" charset="2"/>
              <a:buChar char="§"/>
            </a:pPr>
            <a:r>
              <a:rPr lang="pl-PL" sz="4400" dirty="0">
                <a:solidFill>
                  <a:srgbClr val="000000"/>
                </a:solidFill>
              </a:rPr>
              <a:t>Natężenie ruchu</a:t>
            </a:r>
          </a:p>
          <a:p>
            <a:pPr marL="685800" indent="-685800" algn="just">
              <a:lnSpc>
                <a:spcPct val="100000"/>
              </a:lnSpc>
              <a:spcAft>
                <a:spcPts val="2400"/>
              </a:spcAft>
              <a:buSzPct val="120000"/>
              <a:buFont typeface="Wingdings" panose="05000000000000000000" pitchFamily="2" charset="2"/>
              <a:buChar char="§"/>
            </a:pPr>
            <a:r>
              <a:rPr lang="pl-PL" sz="4400" dirty="0">
                <a:solidFill>
                  <a:srgbClr val="000000"/>
                </a:solidFill>
              </a:rPr>
              <a:t>Zagospodarowanie drogi (skrzyżowania, chodniki, aleje drzew)</a:t>
            </a:r>
          </a:p>
          <a:p>
            <a:pPr marL="685800" indent="-685800">
              <a:lnSpc>
                <a:spcPct val="100000"/>
              </a:lnSpc>
              <a:spcAft>
                <a:spcPts val="2400"/>
              </a:spcAft>
              <a:buSzPct val="120000"/>
              <a:buFont typeface="Wingdings" panose="05000000000000000000" pitchFamily="2" charset="2"/>
              <a:buChar char="§"/>
            </a:pPr>
            <a:r>
              <a:rPr lang="pl-PL" sz="4400" dirty="0">
                <a:solidFill>
                  <a:srgbClr val="000000"/>
                </a:solidFill>
              </a:rPr>
              <a:t>Rodzaj obszaru</a:t>
            </a:r>
          </a:p>
        </p:txBody>
      </p:sp>
      <p:pic>
        <p:nvPicPr>
          <p:cNvPr id="10" name="Obraz 9">
            <a:extLst>
              <a:ext uri="{FF2B5EF4-FFF2-40B4-BE49-F238E27FC236}">
                <a16:creationId xmlns:a16="http://schemas.microsoft.com/office/drawing/2014/main" id="{EFAFBDFA-EF76-2FCE-D916-5FAEB9E63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400164832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9F07A203-82E2-1F3C-27A4-881E23F4C4DD}"/>
              </a:ext>
            </a:extLst>
          </p:cNvPr>
          <p:cNvSpPr txBox="1">
            <a:spLocks/>
          </p:cNvSpPr>
          <p:nvPr/>
        </p:nvSpPr>
        <p:spPr>
          <a:xfrm>
            <a:off x="667668" y="6748025"/>
            <a:ext cx="4354158" cy="3127060"/>
          </a:xfrm>
          <a:prstGeom prst="rect">
            <a:avLst/>
          </a:prstGeom>
          <a:solidFill>
            <a:schemeClr val="accent2">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412750">
              <a:lnSpc>
                <a:spcPct val="80000"/>
              </a:lnSpc>
              <a:defRPr sz="4400" b="1" cap="all">
                <a:solidFill>
                  <a:schemeClr val="accent2">
                    <a:lumMod val="75000"/>
                  </a:schemeClr>
                </a:solidFill>
                <a:ea typeface="+mn-ea"/>
                <a:cs typeface="+mn-cs"/>
              </a:defRPr>
            </a:lvl1pPr>
            <a:lvl2pPr>
              <a:lnSpc>
                <a:spcPct val="80000"/>
              </a:lnSpc>
              <a:defRPr sz="9800" cap="all">
                <a:solidFill>
                  <a:srgbClr val="000000"/>
                </a:solidFill>
                <a:latin typeface="+mn-lt"/>
                <a:ea typeface="+mn-ea"/>
                <a:cs typeface="+mn-cs"/>
              </a:defRPr>
            </a:lvl2pPr>
            <a:lvl3pPr>
              <a:lnSpc>
                <a:spcPct val="80000"/>
              </a:lnSpc>
              <a:defRPr sz="9800" cap="all">
                <a:solidFill>
                  <a:srgbClr val="000000"/>
                </a:solidFill>
                <a:latin typeface="+mn-lt"/>
                <a:ea typeface="+mn-ea"/>
                <a:cs typeface="+mn-cs"/>
              </a:defRPr>
            </a:lvl3pPr>
            <a:lvl4pPr>
              <a:lnSpc>
                <a:spcPct val="80000"/>
              </a:lnSpc>
              <a:defRPr sz="9800" cap="all">
                <a:solidFill>
                  <a:srgbClr val="000000"/>
                </a:solidFill>
                <a:latin typeface="+mn-lt"/>
                <a:ea typeface="+mn-ea"/>
                <a:cs typeface="+mn-cs"/>
              </a:defRPr>
            </a:lvl4pPr>
            <a:lvl5pPr>
              <a:lnSpc>
                <a:spcPct val="80000"/>
              </a:lnSpc>
              <a:defRPr sz="9800" cap="all">
                <a:solidFill>
                  <a:srgbClr val="000000"/>
                </a:solidFill>
                <a:latin typeface="+mn-lt"/>
                <a:ea typeface="+mn-ea"/>
                <a:cs typeface="+mn-cs"/>
              </a:defRPr>
            </a:lvl5pPr>
            <a:lvl6pPr>
              <a:lnSpc>
                <a:spcPct val="80000"/>
              </a:lnSpc>
              <a:defRPr sz="9800" cap="all">
                <a:solidFill>
                  <a:srgbClr val="000000"/>
                </a:solidFill>
                <a:latin typeface="+mn-lt"/>
                <a:ea typeface="+mn-ea"/>
                <a:cs typeface="+mn-cs"/>
              </a:defRPr>
            </a:lvl6pPr>
            <a:lvl7pPr>
              <a:lnSpc>
                <a:spcPct val="80000"/>
              </a:lnSpc>
              <a:defRPr sz="9800" cap="all">
                <a:solidFill>
                  <a:srgbClr val="000000"/>
                </a:solidFill>
                <a:latin typeface="+mn-lt"/>
                <a:ea typeface="+mn-ea"/>
                <a:cs typeface="+mn-cs"/>
              </a:defRPr>
            </a:lvl7pPr>
            <a:lvl8pPr>
              <a:lnSpc>
                <a:spcPct val="80000"/>
              </a:lnSpc>
              <a:defRPr sz="9800" cap="all">
                <a:solidFill>
                  <a:srgbClr val="000000"/>
                </a:solidFill>
                <a:latin typeface="+mn-lt"/>
                <a:ea typeface="+mn-ea"/>
                <a:cs typeface="+mn-cs"/>
              </a:defRPr>
            </a:lvl8pPr>
            <a:lvl9pPr>
              <a:lnSpc>
                <a:spcPct val="80000"/>
              </a:lnSpc>
              <a:defRPr sz="9800" cap="all">
                <a:solidFill>
                  <a:srgbClr val="000000"/>
                </a:solidFill>
                <a:latin typeface="+mn-lt"/>
                <a:ea typeface="+mn-ea"/>
                <a:cs typeface="+mn-cs"/>
              </a:defRPr>
            </a:lvl9pPr>
          </a:lstStyle>
          <a:p>
            <a:r>
              <a:rPr lang="pl-PL" dirty="0"/>
              <a:t>Aplikacja</a:t>
            </a:r>
            <a:br>
              <a:rPr lang="pl-PL" dirty="0"/>
            </a:br>
            <a:r>
              <a:rPr lang="pl-PL" dirty="0"/>
              <a:t>e-Wypadki</a:t>
            </a:r>
          </a:p>
        </p:txBody>
      </p:sp>
      <p:pic>
        <p:nvPicPr>
          <p:cNvPr id="4" name="Obraz 3">
            <a:extLst>
              <a:ext uri="{FF2B5EF4-FFF2-40B4-BE49-F238E27FC236}">
                <a16:creationId xmlns:a16="http://schemas.microsoft.com/office/drawing/2014/main" id="{DCF23C4C-A185-6565-B2F8-E73BC37DE01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
          <a:stretch/>
        </p:blipFill>
        <p:spPr>
          <a:xfrm>
            <a:off x="5250426" y="3710447"/>
            <a:ext cx="17920064" cy="9202217"/>
          </a:xfrm>
          <a:prstGeom prst="rect">
            <a:avLst/>
          </a:prstGeom>
        </p:spPr>
      </p:pic>
      <p:sp>
        <p:nvSpPr>
          <p:cNvPr id="5" name="Program bezpieczeństwa ruchu drogowego dla województwa warmińsko - mazurskiego na lata 2022 - 2030">
            <a:extLst>
              <a:ext uri="{FF2B5EF4-FFF2-40B4-BE49-F238E27FC236}">
                <a16:creationId xmlns:a16="http://schemas.microsoft.com/office/drawing/2014/main" id="{48F920C0-F01C-4B37-BF09-0EF7F646CA68}"/>
              </a:ext>
            </a:extLst>
          </p:cNvPr>
          <p:cNvSpPr txBox="1">
            <a:spLocks noGrp="1"/>
          </p:cNvSpPr>
          <p:nvPr>
            <p:ph type="title"/>
          </p:nvPr>
        </p:nvSpPr>
        <p:spPr>
          <a:xfrm>
            <a:off x="1587500" y="913191"/>
            <a:ext cx="21209000" cy="940824"/>
          </a:xfrm>
          <a:prstGeom prst="rect">
            <a:avLst/>
          </a:prstGeom>
        </p:spPr>
        <p:txBody>
          <a:bodyPr>
            <a:normAutofit/>
          </a:bodyPr>
          <a:lstStyle>
            <a:lvl1pPr defTabSz="412750">
              <a:defRPr sz="4900" b="1"/>
            </a:lvl1pPr>
          </a:lstStyle>
          <a:p>
            <a:r>
              <a:rPr lang="pl-PL" sz="5400" dirty="0">
                <a:latin typeface="Hoefler Text"/>
              </a:rPr>
              <a:t>PROGNOZOWANIE RYZYKA NA DROGACH</a:t>
            </a:r>
          </a:p>
        </p:txBody>
      </p:sp>
      <p:sp>
        <p:nvSpPr>
          <p:cNvPr id="6" name="Tytuł 1">
            <a:extLst>
              <a:ext uri="{FF2B5EF4-FFF2-40B4-BE49-F238E27FC236}">
                <a16:creationId xmlns:a16="http://schemas.microsoft.com/office/drawing/2014/main" id="{D2888216-C158-6E79-C137-21647D54C95F}"/>
              </a:ext>
            </a:extLst>
          </p:cNvPr>
          <p:cNvSpPr txBox="1">
            <a:spLocks/>
          </p:cNvSpPr>
          <p:nvPr/>
        </p:nvSpPr>
        <p:spPr>
          <a:xfrm>
            <a:off x="6988109" y="1887945"/>
            <a:ext cx="10407782" cy="16125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pic>
        <p:nvPicPr>
          <p:cNvPr id="7" name="Obraz 6">
            <a:extLst>
              <a:ext uri="{FF2B5EF4-FFF2-40B4-BE49-F238E27FC236}">
                <a16:creationId xmlns:a16="http://schemas.microsoft.com/office/drawing/2014/main" id="{953CB96E-8B66-DA44-FB93-DEF7154E5E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77286152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9F07A203-82E2-1F3C-27A4-881E23F4C4DD}"/>
              </a:ext>
            </a:extLst>
          </p:cNvPr>
          <p:cNvSpPr txBox="1">
            <a:spLocks/>
          </p:cNvSpPr>
          <p:nvPr/>
        </p:nvSpPr>
        <p:spPr>
          <a:xfrm>
            <a:off x="681362" y="6810481"/>
            <a:ext cx="3729179" cy="3127060"/>
          </a:xfrm>
          <a:prstGeom prst="rect">
            <a:avLst/>
          </a:prstGeom>
          <a:solidFill>
            <a:schemeClr val="accent2">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412750">
              <a:lnSpc>
                <a:spcPct val="80000"/>
              </a:lnSpc>
              <a:defRPr sz="4400" b="1" cap="all">
                <a:solidFill>
                  <a:schemeClr val="accent2">
                    <a:lumMod val="75000"/>
                  </a:schemeClr>
                </a:solidFill>
                <a:ea typeface="+mn-ea"/>
                <a:cs typeface="+mn-cs"/>
              </a:defRPr>
            </a:lvl1pPr>
            <a:lvl2pPr>
              <a:lnSpc>
                <a:spcPct val="80000"/>
              </a:lnSpc>
              <a:defRPr sz="9800" cap="all">
                <a:solidFill>
                  <a:srgbClr val="000000"/>
                </a:solidFill>
                <a:latin typeface="+mn-lt"/>
                <a:ea typeface="+mn-ea"/>
                <a:cs typeface="+mn-cs"/>
              </a:defRPr>
            </a:lvl2pPr>
            <a:lvl3pPr>
              <a:lnSpc>
                <a:spcPct val="80000"/>
              </a:lnSpc>
              <a:defRPr sz="9800" cap="all">
                <a:solidFill>
                  <a:srgbClr val="000000"/>
                </a:solidFill>
                <a:latin typeface="+mn-lt"/>
                <a:ea typeface="+mn-ea"/>
                <a:cs typeface="+mn-cs"/>
              </a:defRPr>
            </a:lvl3pPr>
            <a:lvl4pPr>
              <a:lnSpc>
                <a:spcPct val="80000"/>
              </a:lnSpc>
              <a:defRPr sz="9800" cap="all">
                <a:solidFill>
                  <a:srgbClr val="000000"/>
                </a:solidFill>
                <a:latin typeface="+mn-lt"/>
                <a:ea typeface="+mn-ea"/>
                <a:cs typeface="+mn-cs"/>
              </a:defRPr>
            </a:lvl4pPr>
            <a:lvl5pPr>
              <a:lnSpc>
                <a:spcPct val="80000"/>
              </a:lnSpc>
              <a:defRPr sz="9800" cap="all">
                <a:solidFill>
                  <a:srgbClr val="000000"/>
                </a:solidFill>
                <a:latin typeface="+mn-lt"/>
                <a:ea typeface="+mn-ea"/>
                <a:cs typeface="+mn-cs"/>
              </a:defRPr>
            </a:lvl5pPr>
            <a:lvl6pPr>
              <a:lnSpc>
                <a:spcPct val="80000"/>
              </a:lnSpc>
              <a:defRPr sz="9800" cap="all">
                <a:solidFill>
                  <a:srgbClr val="000000"/>
                </a:solidFill>
                <a:latin typeface="+mn-lt"/>
                <a:ea typeface="+mn-ea"/>
                <a:cs typeface="+mn-cs"/>
              </a:defRPr>
            </a:lvl6pPr>
            <a:lvl7pPr>
              <a:lnSpc>
                <a:spcPct val="80000"/>
              </a:lnSpc>
              <a:defRPr sz="9800" cap="all">
                <a:solidFill>
                  <a:srgbClr val="000000"/>
                </a:solidFill>
                <a:latin typeface="+mn-lt"/>
                <a:ea typeface="+mn-ea"/>
                <a:cs typeface="+mn-cs"/>
              </a:defRPr>
            </a:lvl7pPr>
            <a:lvl8pPr>
              <a:lnSpc>
                <a:spcPct val="80000"/>
              </a:lnSpc>
              <a:defRPr sz="9800" cap="all">
                <a:solidFill>
                  <a:srgbClr val="000000"/>
                </a:solidFill>
                <a:latin typeface="+mn-lt"/>
                <a:ea typeface="+mn-ea"/>
                <a:cs typeface="+mn-cs"/>
              </a:defRPr>
            </a:lvl8pPr>
            <a:lvl9pPr>
              <a:lnSpc>
                <a:spcPct val="80000"/>
              </a:lnSpc>
              <a:defRPr sz="9800" cap="all">
                <a:solidFill>
                  <a:srgbClr val="000000"/>
                </a:solidFill>
                <a:latin typeface="+mn-lt"/>
                <a:ea typeface="+mn-ea"/>
                <a:cs typeface="+mn-cs"/>
              </a:defRPr>
            </a:lvl9pPr>
          </a:lstStyle>
          <a:p>
            <a:r>
              <a:rPr lang="pl-PL" dirty="0"/>
              <a:t>EDYTOR</a:t>
            </a:r>
            <a:br>
              <a:rPr lang="pl-PL" dirty="0"/>
            </a:br>
            <a:r>
              <a:rPr lang="pl-PL" dirty="0"/>
              <a:t>ZDARZEŃ</a:t>
            </a:r>
          </a:p>
        </p:txBody>
      </p:sp>
      <p:sp>
        <p:nvSpPr>
          <p:cNvPr id="5" name="Program bezpieczeństwa ruchu drogowego dla województwa warmińsko - mazurskiego na lata 2022 - 2030">
            <a:extLst>
              <a:ext uri="{FF2B5EF4-FFF2-40B4-BE49-F238E27FC236}">
                <a16:creationId xmlns:a16="http://schemas.microsoft.com/office/drawing/2014/main" id="{48F920C0-F01C-4B37-BF09-0EF7F646CA68}"/>
              </a:ext>
            </a:extLst>
          </p:cNvPr>
          <p:cNvSpPr txBox="1">
            <a:spLocks noGrp="1"/>
          </p:cNvSpPr>
          <p:nvPr>
            <p:ph type="title"/>
          </p:nvPr>
        </p:nvSpPr>
        <p:spPr>
          <a:xfrm>
            <a:off x="1587500" y="1123950"/>
            <a:ext cx="21209000" cy="940824"/>
          </a:xfrm>
          <a:prstGeom prst="rect">
            <a:avLst/>
          </a:prstGeom>
        </p:spPr>
        <p:txBody>
          <a:bodyPr>
            <a:normAutofit/>
          </a:bodyPr>
          <a:lstStyle>
            <a:lvl1pPr defTabSz="412750">
              <a:defRPr sz="4900" b="1"/>
            </a:lvl1pPr>
          </a:lstStyle>
          <a:p>
            <a:r>
              <a:rPr lang="pl-PL" sz="5400" dirty="0">
                <a:latin typeface="Hoefler Text"/>
              </a:rPr>
              <a:t>PROGNOZOWANIE RYZYKA NA DROGACH</a:t>
            </a:r>
          </a:p>
        </p:txBody>
      </p:sp>
      <p:sp>
        <p:nvSpPr>
          <p:cNvPr id="6" name="Tytuł 1">
            <a:extLst>
              <a:ext uri="{FF2B5EF4-FFF2-40B4-BE49-F238E27FC236}">
                <a16:creationId xmlns:a16="http://schemas.microsoft.com/office/drawing/2014/main" id="{D2888216-C158-6E79-C137-21647D54C95F}"/>
              </a:ext>
            </a:extLst>
          </p:cNvPr>
          <p:cNvSpPr txBox="1">
            <a:spLocks/>
          </p:cNvSpPr>
          <p:nvPr/>
        </p:nvSpPr>
        <p:spPr>
          <a:xfrm>
            <a:off x="6988109" y="2064774"/>
            <a:ext cx="10407782" cy="13642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lnSpcReduction="10000"/>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pic>
        <p:nvPicPr>
          <p:cNvPr id="2" name="Obraz 1">
            <a:extLst>
              <a:ext uri="{FF2B5EF4-FFF2-40B4-BE49-F238E27FC236}">
                <a16:creationId xmlns:a16="http://schemas.microsoft.com/office/drawing/2014/main" id="{F9642DDE-7300-2BEC-5267-5986C58450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0542" y="3946422"/>
            <a:ext cx="19086821" cy="8855178"/>
          </a:xfrm>
          <a:prstGeom prst="rect">
            <a:avLst/>
          </a:prstGeom>
        </p:spPr>
      </p:pic>
      <p:pic>
        <p:nvPicPr>
          <p:cNvPr id="7" name="Obraz 6">
            <a:extLst>
              <a:ext uri="{FF2B5EF4-FFF2-40B4-BE49-F238E27FC236}">
                <a16:creationId xmlns:a16="http://schemas.microsoft.com/office/drawing/2014/main" id="{F0E02DF7-6014-9232-7F54-7BEAA8521B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3354080115"/>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gram bezpieczeństwa ruchu drogowego dla województwa warmińsko - mazurskiego na lata 2022 - 2030">
            <a:extLst>
              <a:ext uri="{FF2B5EF4-FFF2-40B4-BE49-F238E27FC236}">
                <a16:creationId xmlns:a16="http://schemas.microsoft.com/office/drawing/2014/main" id="{48F920C0-F01C-4B37-BF09-0EF7F646CA68}"/>
              </a:ext>
            </a:extLst>
          </p:cNvPr>
          <p:cNvSpPr txBox="1">
            <a:spLocks noGrp="1"/>
          </p:cNvSpPr>
          <p:nvPr>
            <p:ph type="title"/>
          </p:nvPr>
        </p:nvSpPr>
        <p:spPr>
          <a:xfrm>
            <a:off x="1587500" y="1123950"/>
            <a:ext cx="21209000" cy="940824"/>
          </a:xfrm>
          <a:prstGeom prst="rect">
            <a:avLst/>
          </a:prstGeom>
        </p:spPr>
        <p:txBody>
          <a:bodyPr>
            <a:normAutofit/>
          </a:bodyPr>
          <a:lstStyle>
            <a:lvl1pPr defTabSz="412750">
              <a:defRPr sz="4900" b="1"/>
            </a:lvl1pPr>
          </a:lstStyle>
          <a:p>
            <a:r>
              <a:rPr lang="pl-PL" sz="4400" dirty="0">
                <a:latin typeface="Hoefler Text"/>
              </a:rPr>
              <a:t>PROGNOZOWANIE RYZYKA NA DROGACH</a:t>
            </a:r>
          </a:p>
        </p:txBody>
      </p:sp>
      <p:sp>
        <p:nvSpPr>
          <p:cNvPr id="6" name="Tytuł 1">
            <a:extLst>
              <a:ext uri="{FF2B5EF4-FFF2-40B4-BE49-F238E27FC236}">
                <a16:creationId xmlns:a16="http://schemas.microsoft.com/office/drawing/2014/main" id="{D2888216-C158-6E79-C137-21647D54C95F}"/>
              </a:ext>
            </a:extLst>
          </p:cNvPr>
          <p:cNvSpPr txBox="1">
            <a:spLocks/>
          </p:cNvSpPr>
          <p:nvPr/>
        </p:nvSpPr>
        <p:spPr>
          <a:xfrm>
            <a:off x="6988109" y="2064774"/>
            <a:ext cx="10407782" cy="9408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fontScale="85000" lnSpcReduction="10000"/>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sp>
        <p:nvSpPr>
          <p:cNvPr id="4" name="Tytuł 1">
            <a:extLst>
              <a:ext uri="{FF2B5EF4-FFF2-40B4-BE49-F238E27FC236}">
                <a16:creationId xmlns:a16="http://schemas.microsoft.com/office/drawing/2014/main" id="{5D1A527F-DC54-2592-DE60-8D9A8E6268AB}"/>
              </a:ext>
            </a:extLst>
          </p:cNvPr>
          <p:cNvSpPr txBox="1">
            <a:spLocks/>
          </p:cNvSpPr>
          <p:nvPr/>
        </p:nvSpPr>
        <p:spPr>
          <a:xfrm>
            <a:off x="2115821" y="4057529"/>
            <a:ext cx="20510499" cy="1314689"/>
          </a:xfrm>
          <a:prstGeom prst="rect">
            <a:avLst/>
          </a:prstGeom>
          <a:solidFill>
            <a:schemeClr val="tx2">
              <a:lumMod val="20000"/>
              <a:lumOff val="8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cap="none" dirty="0"/>
              <a:t>IDEA DZIAŁANIA METODY SPF                                                       </a:t>
            </a:r>
            <a:r>
              <a:rPr lang="pl-PL" sz="5400" b="0" cap="none" dirty="0"/>
              <a:t> </a:t>
            </a:r>
            <a:r>
              <a:rPr lang="pl-PL" sz="4000" b="0" cap="none" dirty="0"/>
              <a:t>(w dużym uproszczeniu)</a:t>
            </a:r>
            <a:endParaRPr lang="pl-PL" sz="5400" b="0" cap="none" dirty="0"/>
          </a:p>
        </p:txBody>
      </p:sp>
      <p:sp>
        <p:nvSpPr>
          <p:cNvPr id="7" name="Symbol zastępczy zawartości 2">
            <a:extLst>
              <a:ext uri="{FF2B5EF4-FFF2-40B4-BE49-F238E27FC236}">
                <a16:creationId xmlns:a16="http://schemas.microsoft.com/office/drawing/2014/main" id="{DE5CA43E-9FC0-5AD4-A0D0-3E0D0E99CFD9}"/>
              </a:ext>
            </a:extLst>
          </p:cNvPr>
          <p:cNvSpPr txBox="1">
            <a:spLocks/>
          </p:cNvSpPr>
          <p:nvPr/>
        </p:nvSpPr>
        <p:spPr>
          <a:xfrm>
            <a:off x="1587500" y="6042436"/>
            <a:ext cx="20816508" cy="6555641"/>
          </a:xfrm>
          <a:prstGeom prst="rect">
            <a:avLst/>
          </a:prstGeom>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685800" indent="-685800" algn="l" hangingPunct="1">
              <a:spcAft>
                <a:spcPts val="2400"/>
              </a:spcAft>
              <a:buSzPct val="120000"/>
              <a:buFont typeface="Wingdings" panose="05000000000000000000" pitchFamily="2" charset="2"/>
              <a:buChar char="§"/>
              <a:defRPr sz="4400">
                <a:solidFill>
                  <a:schemeClr val="tx1"/>
                </a:solidFill>
              </a:defRPr>
            </a:lvl1pPr>
            <a:lvl2pPr marL="1270000" indent="-635000" algn="l">
              <a:lnSpc>
                <a:spcPct val="110000"/>
              </a:lnSpc>
              <a:spcBef>
                <a:spcPts val="7700"/>
              </a:spcBef>
              <a:buSzPct val="45000"/>
              <a:buBlip>
                <a:blip r:embed="rId2"/>
              </a:buBlip>
              <a:defRPr sz="5600"/>
            </a:lvl2pPr>
            <a:lvl3pPr marL="1905000" indent="-635000" algn="l">
              <a:lnSpc>
                <a:spcPct val="110000"/>
              </a:lnSpc>
              <a:spcBef>
                <a:spcPts val="7700"/>
              </a:spcBef>
              <a:buSzPct val="45000"/>
              <a:buBlip>
                <a:blip r:embed="rId2"/>
              </a:buBlip>
              <a:defRPr sz="5600"/>
            </a:lvl3pPr>
            <a:lvl4pPr marL="2540000" indent="-635000" algn="l">
              <a:lnSpc>
                <a:spcPct val="110000"/>
              </a:lnSpc>
              <a:spcBef>
                <a:spcPts val="7700"/>
              </a:spcBef>
              <a:buSzPct val="45000"/>
              <a:buBlip>
                <a:blip r:embed="rId2"/>
              </a:buBlip>
              <a:defRPr sz="5600"/>
            </a:lvl4pPr>
            <a:lvl5pPr marL="3175000" indent="-635000" algn="l">
              <a:lnSpc>
                <a:spcPct val="110000"/>
              </a:lnSpc>
              <a:spcBef>
                <a:spcPts val="7700"/>
              </a:spcBef>
              <a:buSzPct val="45000"/>
              <a:buBlip>
                <a:blip r:embed="rId2"/>
              </a:buBlip>
              <a:defRPr sz="5600"/>
            </a:lvl5pPr>
            <a:lvl6pPr marL="3810000" indent="-635000" algn="l">
              <a:lnSpc>
                <a:spcPct val="110000"/>
              </a:lnSpc>
              <a:spcBef>
                <a:spcPts val="7700"/>
              </a:spcBef>
              <a:buSzPct val="45000"/>
              <a:buBlip>
                <a:blip r:embed="rId2"/>
              </a:buBlip>
              <a:defRPr sz="5600"/>
            </a:lvl6pPr>
            <a:lvl7pPr marL="4445000" indent="-635000" algn="l">
              <a:lnSpc>
                <a:spcPct val="110000"/>
              </a:lnSpc>
              <a:spcBef>
                <a:spcPts val="7700"/>
              </a:spcBef>
              <a:buSzPct val="45000"/>
              <a:buBlip>
                <a:blip r:embed="rId2"/>
              </a:buBlip>
              <a:defRPr sz="5600"/>
            </a:lvl7pPr>
            <a:lvl8pPr marL="5080000" indent="-635000" algn="l">
              <a:lnSpc>
                <a:spcPct val="110000"/>
              </a:lnSpc>
              <a:spcBef>
                <a:spcPts val="7700"/>
              </a:spcBef>
              <a:buSzPct val="45000"/>
              <a:buBlip>
                <a:blip r:embed="rId2"/>
              </a:buBlip>
              <a:defRPr sz="5600"/>
            </a:lvl8pPr>
            <a:lvl9pPr marL="5715000" indent="-635000" algn="l">
              <a:lnSpc>
                <a:spcPct val="110000"/>
              </a:lnSpc>
              <a:spcBef>
                <a:spcPts val="7700"/>
              </a:spcBef>
              <a:buSzPct val="45000"/>
              <a:buBlip>
                <a:blip r:embed="rId2"/>
              </a:buBlip>
              <a:defRPr sz="5600"/>
            </a:lvl9pPr>
          </a:lstStyle>
          <a:p>
            <a:pPr marL="884238" indent="-884238" algn="just">
              <a:spcAft>
                <a:spcPts val="3600"/>
              </a:spcAft>
            </a:pPr>
            <a:r>
              <a:rPr lang="pl-PL" sz="6000" dirty="0"/>
              <a:t>Podział sieci na odcinki diagnostyczne (50 m)</a:t>
            </a:r>
          </a:p>
          <a:p>
            <a:pPr marL="884238" indent="-884238" algn="just">
              <a:spcAft>
                <a:spcPts val="3600"/>
              </a:spcAft>
            </a:pPr>
            <a:r>
              <a:rPr lang="pl-PL" sz="6000" dirty="0"/>
              <a:t>Określenie dla każdego odcinka </a:t>
            </a:r>
            <a:r>
              <a:rPr lang="pl-PL" sz="6000" i="1" dirty="0"/>
              <a:t>a </a:t>
            </a:r>
            <a:r>
              <a:rPr lang="pl-PL" sz="6000" i="1" dirty="0" err="1"/>
              <a:t>prori</a:t>
            </a:r>
            <a:r>
              <a:rPr lang="pl-PL" sz="6000" dirty="0"/>
              <a:t> wartości parametru SPF na podstawie już zaistniałych zdarzeń</a:t>
            </a:r>
          </a:p>
          <a:p>
            <a:pPr marL="884238" indent="-884238" algn="just">
              <a:spcAft>
                <a:spcPts val="3600"/>
              </a:spcAft>
            </a:pPr>
            <a:r>
              <a:rPr lang="pl-PL" sz="6000" dirty="0"/>
              <a:t>Modyfikacja określonej wstępnie wartości                                  z uwzględnieniem korelacji parametru ze zmiennymi objaśnianymi na całej sieci</a:t>
            </a:r>
          </a:p>
        </p:txBody>
      </p:sp>
      <p:pic>
        <p:nvPicPr>
          <p:cNvPr id="11" name="Obraz 10">
            <a:extLst>
              <a:ext uri="{FF2B5EF4-FFF2-40B4-BE49-F238E27FC236}">
                <a16:creationId xmlns:a16="http://schemas.microsoft.com/office/drawing/2014/main" id="{F4694316-7C0F-54B0-B474-34AD825846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228923183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gram bezpieczeństwa ruchu drogowego dla województwa warmińsko - mazurskiego na lata 2022 - 2030">
            <a:extLst>
              <a:ext uri="{FF2B5EF4-FFF2-40B4-BE49-F238E27FC236}">
                <a16:creationId xmlns:a16="http://schemas.microsoft.com/office/drawing/2014/main" id="{48F920C0-F01C-4B37-BF09-0EF7F646CA68}"/>
              </a:ext>
            </a:extLst>
          </p:cNvPr>
          <p:cNvSpPr txBox="1">
            <a:spLocks noGrp="1"/>
          </p:cNvSpPr>
          <p:nvPr>
            <p:ph type="title"/>
          </p:nvPr>
        </p:nvSpPr>
        <p:spPr>
          <a:xfrm>
            <a:off x="1587500" y="1123950"/>
            <a:ext cx="21209000" cy="940824"/>
          </a:xfrm>
          <a:prstGeom prst="rect">
            <a:avLst/>
          </a:prstGeom>
        </p:spPr>
        <p:txBody>
          <a:bodyPr>
            <a:normAutofit/>
          </a:bodyPr>
          <a:lstStyle>
            <a:lvl1pPr defTabSz="412750">
              <a:defRPr sz="4900" b="1"/>
            </a:lvl1pPr>
          </a:lstStyle>
          <a:p>
            <a:r>
              <a:rPr lang="pl-PL" sz="5400" dirty="0">
                <a:latin typeface="Hoefler Text"/>
              </a:rPr>
              <a:t>PROGNOZOWANIE RYZYKA NA DROGACH</a:t>
            </a:r>
          </a:p>
        </p:txBody>
      </p:sp>
      <p:sp>
        <p:nvSpPr>
          <p:cNvPr id="6" name="Tytuł 1">
            <a:extLst>
              <a:ext uri="{FF2B5EF4-FFF2-40B4-BE49-F238E27FC236}">
                <a16:creationId xmlns:a16="http://schemas.microsoft.com/office/drawing/2014/main" id="{D2888216-C158-6E79-C137-21647D54C95F}"/>
              </a:ext>
            </a:extLst>
          </p:cNvPr>
          <p:cNvSpPr txBox="1">
            <a:spLocks/>
          </p:cNvSpPr>
          <p:nvPr/>
        </p:nvSpPr>
        <p:spPr>
          <a:xfrm>
            <a:off x="6988109" y="2064773"/>
            <a:ext cx="10407782" cy="162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412750">
              <a:lnSpc>
                <a:spcPct val="80000"/>
              </a:lnSpc>
              <a:defRPr sz="4400" b="1" cap="all">
                <a:solidFill>
                  <a:srgbClr val="000000"/>
                </a:solidFill>
                <a:ea typeface="+mn-ea"/>
                <a:cs typeface="+mn-cs"/>
                <a:sym typeface="Baskerville"/>
              </a:defRPr>
            </a:lvl1pPr>
            <a:lvl2pPr>
              <a:lnSpc>
                <a:spcPct val="80000"/>
              </a:lnSpc>
              <a:defRPr sz="9800" cap="all">
                <a:solidFill>
                  <a:srgbClr val="000000"/>
                </a:solidFill>
                <a:latin typeface="+mn-lt"/>
                <a:ea typeface="+mn-ea"/>
                <a:cs typeface="+mn-cs"/>
                <a:sym typeface="Baskerville"/>
              </a:defRPr>
            </a:lvl2pPr>
            <a:lvl3pPr>
              <a:lnSpc>
                <a:spcPct val="80000"/>
              </a:lnSpc>
              <a:defRPr sz="9800" cap="all">
                <a:solidFill>
                  <a:srgbClr val="000000"/>
                </a:solidFill>
                <a:latin typeface="+mn-lt"/>
                <a:ea typeface="+mn-ea"/>
                <a:cs typeface="+mn-cs"/>
                <a:sym typeface="Baskerville"/>
              </a:defRPr>
            </a:lvl3pPr>
            <a:lvl4pPr>
              <a:lnSpc>
                <a:spcPct val="80000"/>
              </a:lnSpc>
              <a:defRPr sz="9800" cap="all">
                <a:solidFill>
                  <a:srgbClr val="000000"/>
                </a:solidFill>
                <a:latin typeface="+mn-lt"/>
                <a:ea typeface="+mn-ea"/>
                <a:cs typeface="+mn-cs"/>
                <a:sym typeface="Baskerville"/>
              </a:defRPr>
            </a:lvl4pPr>
            <a:lvl5pPr>
              <a:lnSpc>
                <a:spcPct val="80000"/>
              </a:lnSpc>
              <a:defRPr sz="9800" cap="all">
                <a:solidFill>
                  <a:srgbClr val="000000"/>
                </a:solidFill>
                <a:latin typeface="+mn-lt"/>
                <a:ea typeface="+mn-ea"/>
                <a:cs typeface="+mn-cs"/>
                <a:sym typeface="Baskerville"/>
              </a:defRPr>
            </a:lvl5pPr>
            <a:lvl6pPr>
              <a:lnSpc>
                <a:spcPct val="80000"/>
              </a:lnSpc>
              <a:defRPr sz="9800" cap="all">
                <a:solidFill>
                  <a:srgbClr val="000000"/>
                </a:solidFill>
                <a:latin typeface="+mn-lt"/>
                <a:ea typeface="+mn-ea"/>
                <a:cs typeface="+mn-cs"/>
                <a:sym typeface="Baskerville"/>
              </a:defRPr>
            </a:lvl6pPr>
            <a:lvl7pPr>
              <a:lnSpc>
                <a:spcPct val="80000"/>
              </a:lnSpc>
              <a:defRPr sz="9800" cap="all">
                <a:solidFill>
                  <a:srgbClr val="000000"/>
                </a:solidFill>
                <a:latin typeface="+mn-lt"/>
                <a:ea typeface="+mn-ea"/>
                <a:cs typeface="+mn-cs"/>
                <a:sym typeface="Baskerville"/>
              </a:defRPr>
            </a:lvl7pPr>
            <a:lvl8pPr>
              <a:lnSpc>
                <a:spcPct val="80000"/>
              </a:lnSpc>
              <a:defRPr sz="9800" cap="all">
                <a:solidFill>
                  <a:srgbClr val="000000"/>
                </a:solidFill>
                <a:latin typeface="+mn-lt"/>
                <a:ea typeface="+mn-ea"/>
                <a:cs typeface="+mn-cs"/>
                <a:sym typeface="Baskerville"/>
              </a:defRPr>
            </a:lvl8pPr>
            <a:lvl9pPr>
              <a:lnSpc>
                <a:spcPct val="80000"/>
              </a:lnSpc>
              <a:defRPr sz="9800" cap="all">
                <a:solidFill>
                  <a:srgbClr val="000000"/>
                </a:solidFill>
                <a:latin typeface="+mn-lt"/>
                <a:ea typeface="+mn-ea"/>
                <a:cs typeface="+mn-cs"/>
                <a:sym typeface="Baskerville"/>
              </a:defRPr>
            </a:lvl9pPr>
          </a:lstStyle>
          <a:p>
            <a:r>
              <a:rPr lang="pl-PL" sz="5400" dirty="0">
                <a:solidFill>
                  <a:srgbClr val="336699"/>
                </a:solidFill>
              </a:rPr>
              <a:t>Metoda predykcji ryzyka SPF</a:t>
            </a:r>
          </a:p>
        </p:txBody>
      </p:sp>
      <p:pic>
        <p:nvPicPr>
          <p:cNvPr id="9" name="Obraz 8">
            <a:extLst>
              <a:ext uri="{FF2B5EF4-FFF2-40B4-BE49-F238E27FC236}">
                <a16:creationId xmlns:a16="http://schemas.microsoft.com/office/drawing/2014/main" id="{7F0A50CA-362C-8901-E202-554AABF8D77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70615" y="3694217"/>
            <a:ext cx="10599915" cy="8897831"/>
          </a:xfrm>
          <a:prstGeom prst="rect">
            <a:avLst/>
          </a:prstGeom>
          <a:ln w="12700">
            <a:solidFill>
              <a:schemeClr val="bg1"/>
            </a:solidFill>
          </a:ln>
          <a:effectLst>
            <a:outerShdw blurRad="50800" dist="38100" dir="2700000" algn="tl" rotWithShape="0">
              <a:prstClr val="black">
                <a:alpha val="40000"/>
              </a:prstClr>
            </a:outerShdw>
          </a:effectLst>
        </p:spPr>
      </p:pic>
      <p:pic>
        <p:nvPicPr>
          <p:cNvPr id="10" name="Obraz 9">
            <a:extLst>
              <a:ext uri="{FF2B5EF4-FFF2-40B4-BE49-F238E27FC236}">
                <a16:creationId xmlns:a16="http://schemas.microsoft.com/office/drawing/2014/main" id="{970AE1FA-6974-CD90-AEAA-5BC0FD71A11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58860" y="3694216"/>
            <a:ext cx="11226635" cy="8897831"/>
          </a:xfrm>
          <a:prstGeom prst="rect">
            <a:avLst/>
          </a:prstGeom>
          <a:ln w="12700">
            <a:solidFill>
              <a:schemeClr val="bg1"/>
            </a:solidFill>
          </a:ln>
          <a:effectLst>
            <a:outerShdw blurRad="50800" dist="38100" dir="2700000" algn="tl" rotWithShape="0">
              <a:prstClr val="black">
                <a:alpha val="40000"/>
              </a:prstClr>
            </a:outerShdw>
          </a:effectLst>
        </p:spPr>
      </p:pic>
      <p:pic>
        <p:nvPicPr>
          <p:cNvPr id="8" name="Obraz 7">
            <a:extLst>
              <a:ext uri="{FF2B5EF4-FFF2-40B4-BE49-F238E27FC236}">
                <a16:creationId xmlns:a16="http://schemas.microsoft.com/office/drawing/2014/main" id="{0658FF33-E25C-BAFF-4ED2-184400B019BA}"/>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2513470" y="3694217"/>
            <a:ext cx="10599915" cy="8897831"/>
          </a:xfrm>
          <a:prstGeom prst="rect">
            <a:avLst/>
          </a:prstGeom>
          <a:ln w="12700">
            <a:solidFill>
              <a:schemeClr val="bg1"/>
            </a:solidFill>
          </a:ln>
          <a:effectLst>
            <a:outerShdw blurRad="50800" dist="38100" dir="2700000" algn="tl" rotWithShape="0">
              <a:prstClr val="black">
                <a:alpha val="40000"/>
              </a:prstClr>
            </a:outerShdw>
          </a:effectLst>
        </p:spPr>
      </p:pic>
      <p:pic>
        <p:nvPicPr>
          <p:cNvPr id="2" name="Obraz 1">
            <a:extLst>
              <a:ext uri="{FF2B5EF4-FFF2-40B4-BE49-F238E27FC236}">
                <a16:creationId xmlns:a16="http://schemas.microsoft.com/office/drawing/2014/main" id="{9F3115EC-62CF-6F2C-5E5C-C2BE87C584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26320" y="770524"/>
            <a:ext cx="1008591" cy="907512"/>
          </a:xfrm>
          <a:prstGeom prst="rect">
            <a:avLst/>
          </a:prstGeom>
        </p:spPr>
      </p:pic>
    </p:spTree>
    <p:extLst>
      <p:ext uri="{BB962C8B-B14F-4D97-AF65-F5344CB8AC3E}">
        <p14:creationId xmlns:p14="http://schemas.microsoft.com/office/powerpoint/2010/main" val="36428554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4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6" presetClass="emph" presetSubtype="0" fill="hold" nodeType="withEffect">
                                  <p:stCondLst>
                                    <p:cond delay="0"/>
                                  </p:stCondLst>
                                  <p:childTnLst>
                                    <p:animScale>
                                      <p:cBhvr>
                                        <p:cTn id="16" dur="500" fill="hold"/>
                                        <p:tgtEl>
                                          <p:spTgt spid="9"/>
                                        </p:tgtEl>
                                      </p:cBhvr>
                                      <p:by x="50000" y="50000"/>
                                    </p:animScale>
                                  </p:childTnLst>
                                </p:cTn>
                              </p:par>
                            </p:childTnLst>
                          </p:cTn>
                        </p:par>
                      </p:childTnLst>
                    </p:cTn>
                  </p:par>
                  <p:par>
                    <p:cTn id="17" fill="hold">
                      <p:stCondLst>
                        <p:cond delay="indefinite"/>
                      </p:stCondLst>
                      <p:childTnLst>
                        <p:par>
                          <p:cTn id="18" fill="hold">
                            <p:stCondLst>
                              <p:cond delay="0"/>
                            </p:stCondLst>
                            <p:childTnLst>
                              <p:par>
                                <p:cTn id="19" presetID="2" presetClass="entr" presetSubtype="2" decel="4000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6" presetClass="emph" presetSubtype="0" fill="hold" nodeType="withEffect">
                                  <p:stCondLst>
                                    <p:cond delay="0"/>
                                  </p:stCondLst>
                                  <p:childTnLst>
                                    <p:animScale>
                                      <p:cBhvr>
                                        <p:cTn id="24" dur="500" fill="hold"/>
                                        <p:tgtEl>
                                          <p:spTgt spid="10"/>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4851919" y="2304174"/>
            <a:ext cx="13641355"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4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OCENA RYZYKA DROGOWEGO</a:t>
            </a:r>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477" y="4256655"/>
            <a:ext cx="10606184" cy="7548511"/>
          </a:xfrm>
          <a:prstGeom prst="rect">
            <a:avLst/>
          </a:prstGeom>
        </p:spPr>
      </p:pic>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01803" y="4256655"/>
            <a:ext cx="11541967" cy="7548511"/>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C0759151-0CCB-123B-AFF3-38EF960EA1D4}"/>
              </a:ext>
            </a:extLst>
          </p:cNvPr>
          <p:cNvSpPr txBox="1">
            <a:spLocks noGrp="1"/>
          </p:cNvSpPr>
          <p:nvPr>
            <p:ph type="title"/>
          </p:nvPr>
        </p:nvSpPr>
        <p:spPr>
          <a:xfrm>
            <a:off x="1520825" y="64770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Tree>
    <p:extLst>
      <p:ext uri="{BB962C8B-B14F-4D97-AF65-F5344CB8AC3E}">
        <p14:creationId xmlns:p14="http://schemas.microsoft.com/office/powerpoint/2010/main" val="421959737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612" y="3965293"/>
            <a:ext cx="11031894" cy="8210937"/>
          </a:xfrm>
          <a:prstGeom prst="rect">
            <a:avLst/>
          </a:prstGeom>
        </p:spPr>
      </p:pic>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8750" y="3965292"/>
            <a:ext cx="11045470" cy="8210937"/>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2D14244B-9514-F572-01B6-FD14B5B97AB1}"/>
              </a:ext>
            </a:extLst>
          </p:cNvPr>
          <p:cNvSpPr txBox="1">
            <a:spLocks noGrp="1"/>
          </p:cNvSpPr>
          <p:nvPr>
            <p:ph type="title"/>
          </p:nvPr>
        </p:nvSpPr>
        <p:spPr>
          <a:xfrm>
            <a:off x="1587500" y="605562"/>
            <a:ext cx="21209000" cy="2025650"/>
          </a:xfrm>
          <a:prstGeom prst="rect">
            <a:avLst/>
          </a:prstGeom>
        </p:spPr>
        <p:txBody>
          <a:bodyPr>
            <a:normAutofit/>
          </a:bodyPr>
          <a:lstStyle>
            <a:lvl1pPr defTabSz="412750">
              <a:defRPr sz="4900" b="1"/>
            </a:lvl1pPr>
          </a:lstStyle>
          <a:p>
            <a:r>
              <a:rPr lang="pl-PL" sz="4000" dirty="0">
                <a:latin typeface="Hoefler Text"/>
              </a:rPr>
              <a:t>Program bezpieczeństwa ruchu drogowego</a:t>
            </a:r>
            <a:br>
              <a:rPr lang="pl-PL" sz="4000" dirty="0">
                <a:latin typeface="Hoefler Text"/>
              </a:rPr>
            </a:br>
            <a:r>
              <a:rPr lang="pl-PL" sz="4000" dirty="0">
                <a:latin typeface="Hoefler Text"/>
              </a:rPr>
              <a:t>dla województwa warmińsko-mazurskiego na lata 2022-2030</a:t>
            </a:r>
          </a:p>
        </p:txBody>
      </p:sp>
      <p:sp>
        <p:nvSpPr>
          <p:cNvPr id="7" name="pole tekstowe 6">
            <a:extLst>
              <a:ext uri="{FF2B5EF4-FFF2-40B4-BE49-F238E27FC236}">
                <a16:creationId xmlns:a16="http://schemas.microsoft.com/office/drawing/2014/main" id="{57997697-85EC-26CE-5063-A14A3E24CE67}"/>
              </a:ext>
            </a:extLst>
          </p:cNvPr>
          <p:cNvSpPr txBox="1"/>
          <p:nvPr/>
        </p:nvSpPr>
        <p:spPr>
          <a:xfrm>
            <a:off x="4880494" y="2161307"/>
            <a:ext cx="13641355"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OCENA RYZYKA DROGOWEGO</a:t>
            </a:r>
          </a:p>
        </p:txBody>
      </p:sp>
    </p:spTree>
    <p:extLst>
      <p:ext uri="{BB962C8B-B14F-4D97-AF65-F5344CB8AC3E}">
        <p14:creationId xmlns:p14="http://schemas.microsoft.com/office/powerpoint/2010/main" val="28162422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7496" y="3750907"/>
            <a:ext cx="13030200" cy="8938726"/>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596AB34F-528E-5048-3173-C8A8701C7FBD}"/>
              </a:ext>
            </a:extLst>
          </p:cNvPr>
          <p:cNvSpPr txBox="1">
            <a:spLocks noGrp="1"/>
          </p:cNvSpPr>
          <p:nvPr>
            <p:ph type="title"/>
          </p:nvPr>
        </p:nvSpPr>
        <p:spPr>
          <a:xfrm>
            <a:off x="1587500" y="624317"/>
            <a:ext cx="21209000" cy="2025650"/>
          </a:xfrm>
          <a:prstGeom prst="rect">
            <a:avLst/>
          </a:prstGeom>
        </p:spPr>
        <p:txBody>
          <a:bodyPr>
            <a:normAutofit/>
          </a:bodyPr>
          <a:lstStyle>
            <a:lvl1pPr defTabSz="412750">
              <a:defRPr sz="4900" b="1"/>
            </a:lvl1pPr>
          </a:lstStyle>
          <a:p>
            <a:r>
              <a:rPr lang="pl-PL" sz="4000" dirty="0">
                <a:latin typeface="Hoefler Text"/>
              </a:rPr>
              <a:t>Program bezpieczeństwa ruchu drogowego</a:t>
            </a:r>
            <a:br>
              <a:rPr lang="pl-PL" sz="4000" dirty="0">
                <a:latin typeface="Hoefler Text"/>
              </a:rPr>
            </a:br>
            <a:r>
              <a:rPr lang="pl-PL" sz="4000" dirty="0">
                <a:latin typeface="Hoefler Text"/>
              </a:rPr>
              <a:t>dla województwa warmińsko-mazurskiego na lata 2022-2030</a:t>
            </a:r>
          </a:p>
        </p:txBody>
      </p:sp>
      <p:sp>
        <p:nvSpPr>
          <p:cNvPr id="6" name="pole tekstowe 5">
            <a:extLst>
              <a:ext uri="{FF2B5EF4-FFF2-40B4-BE49-F238E27FC236}">
                <a16:creationId xmlns:a16="http://schemas.microsoft.com/office/drawing/2014/main" id="{791967FB-E195-A729-92B1-6E94AB666165}"/>
              </a:ext>
            </a:extLst>
          </p:cNvPr>
          <p:cNvSpPr txBox="1"/>
          <p:nvPr/>
        </p:nvSpPr>
        <p:spPr>
          <a:xfrm>
            <a:off x="4851919" y="2334952"/>
            <a:ext cx="13641355"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BEZPIECZEŃSTWO DROGOWE W POWIATACH</a:t>
            </a:r>
          </a:p>
        </p:txBody>
      </p:sp>
    </p:spTree>
    <p:extLst>
      <p:ext uri="{BB962C8B-B14F-4D97-AF65-F5344CB8AC3E}">
        <p14:creationId xmlns:p14="http://schemas.microsoft.com/office/powerpoint/2010/main" val="217183539"/>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 name="Panoramiczne zdjęcie malowanych domów wiktoriańskich w san fransisko z widoczną w tle dzielnicą fajnenszal distrykt " descr="Panoramiczne zdjęcie malowanych domów wiktoriańskich w san fransisko z widoczną w tle dzielnicą fajnenszal distrykt "/>
          <p:cNvPicPr>
            <a:picLocks noGrp="1"/>
          </p:cNvPicPr>
          <p:nvPr>
            <p:ph type="pic" idx="21"/>
          </p:nvPr>
        </p:nvPicPr>
        <p:blipFill>
          <a:blip r:embed="rId2" cstate="print">
            <a:extLst>
              <a:ext uri="{28A0092B-C50C-407E-A947-70E740481C1C}">
                <a14:useLocalDpi xmlns:a14="http://schemas.microsoft.com/office/drawing/2010/main" val="0"/>
              </a:ext>
            </a:extLst>
          </a:blip>
          <a:srcRect/>
          <a:stretch/>
        </p:blipFill>
        <p:spPr>
          <a:xfrm>
            <a:off x="9007640" y="4069166"/>
            <a:ext cx="7020000" cy="8208000"/>
          </a:xfrm>
          <a:prstGeom prst="rect">
            <a:avLst/>
          </a:prstGeom>
          <a:effectLst>
            <a:outerShdw blurRad="50800" dist="38100" dir="2700000" algn="tl" rotWithShape="0">
              <a:prstClr val="black">
                <a:alpha val="40000"/>
              </a:prstClr>
            </a:outerShdw>
          </a:effectLst>
        </p:spPr>
      </p:pic>
      <p:sp>
        <p:nvSpPr>
          <p:cNvPr id="142" name="Aktualny stan BRD w Polsce:…"/>
          <p:cNvSpPr txBox="1">
            <a:spLocks noGrp="1"/>
          </p:cNvSpPr>
          <p:nvPr>
            <p:ph type="body" sz="half" idx="1"/>
          </p:nvPr>
        </p:nvSpPr>
        <p:spPr>
          <a:xfrm>
            <a:off x="932848" y="3667711"/>
            <a:ext cx="7504111" cy="9101656"/>
          </a:xfrm>
          <a:prstGeom prst="rect">
            <a:avLst/>
          </a:prstGeom>
        </p:spPr>
        <p:txBody>
          <a:bodyPr/>
          <a:lstStyle/>
          <a:p>
            <a:pPr marL="0" indent="0" algn="just" defTabSz="734694">
              <a:spcBef>
                <a:spcPts val="4000"/>
              </a:spcBef>
              <a:buSzTx/>
              <a:buNone/>
              <a:defRPr sz="4093"/>
            </a:pPr>
            <a:r>
              <a:rPr b="1" u="sng" dirty="0" err="1"/>
              <a:t>Aktualny</a:t>
            </a:r>
            <a:r>
              <a:rPr b="1" u="sng" dirty="0"/>
              <a:t> </a:t>
            </a:r>
            <a:r>
              <a:rPr b="1" u="sng" dirty="0" err="1"/>
              <a:t>stan</a:t>
            </a:r>
            <a:r>
              <a:rPr b="1" u="sng" dirty="0"/>
              <a:t> BRD w </a:t>
            </a:r>
            <a:r>
              <a:rPr b="1" u="sng" dirty="0" err="1"/>
              <a:t>Polsce</a:t>
            </a:r>
            <a:r>
              <a:rPr dirty="0"/>
              <a:t>:</a:t>
            </a:r>
          </a:p>
          <a:p>
            <a:pPr marL="464230" indent="-464230" defTabSz="734694">
              <a:spcBef>
                <a:spcPts val="4000"/>
              </a:spcBef>
              <a:buBlip>
                <a:blip r:embed="rId3"/>
              </a:buBlip>
              <a:defRPr sz="4093"/>
            </a:pPr>
            <a:r>
              <a:rPr b="1" dirty="0" err="1"/>
              <a:t>Wypadki</a:t>
            </a:r>
            <a:r>
              <a:rPr b="1" dirty="0"/>
              <a:t> </a:t>
            </a:r>
            <a:r>
              <a:rPr b="1" dirty="0" err="1"/>
              <a:t>drogowe</a:t>
            </a:r>
            <a:r>
              <a:rPr b="1" dirty="0"/>
              <a:t> - 21</a:t>
            </a:r>
            <a:r>
              <a:rPr lang="pl-PL" b="1" dirty="0"/>
              <a:t>519</a:t>
            </a:r>
            <a:r>
              <a:rPr dirty="0"/>
              <a:t> (2012: 37046)</a:t>
            </a:r>
          </a:p>
          <a:p>
            <a:pPr marL="464230" indent="-464230" defTabSz="734694">
              <a:spcBef>
                <a:spcPts val="4000"/>
              </a:spcBef>
              <a:buBlip>
                <a:blip r:embed="rId3"/>
              </a:buBlip>
              <a:defRPr sz="4093"/>
            </a:pPr>
            <a:r>
              <a:rPr b="1" dirty="0" err="1"/>
              <a:t>Ofiary</a:t>
            </a:r>
            <a:r>
              <a:rPr b="1" dirty="0"/>
              <a:t> </a:t>
            </a:r>
            <a:r>
              <a:rPr b="1" dirty="0" err="1"/>
              <a:t>śmiertelne</a:t>
            </a:r>
            <a:r>
              <a:rPr b="1" dirty="0"/>
              <a:t> </a:t>
            </a:r>
            <a:r>
              <a:rPr lang="pl-PL" b="1" dirty="0"/>
              <a:t>–</a:t>
            </a:r>
            <a:r>
              <a:rPr b="1" dirty="0"/>
              <a:t> 1896</a:t>
            </a:r>
            <a:br>
              <a:rPr lang="pl-PL" b="1" dirty="0"/>
            </a:br>
            <a:r>
              <a:rPr dirty="0"/>
              <a:t>(2012: 3571)</a:t>
            </a:r>
          </a:p>
          <a:p>
            <a:pPr marL="464230" indent="-464230" defTabSz="734694">
              <a:spcBef>
                <a:spcPts val="4000"/>
              </a:spcBef>
              <a:buBlip>
                <a:blip r:embed="rId3"/>
              </a:buBlip>
              <a:defRPr sz="4093"/>
            </a:pPr>
            <a:r>
              <a:rPr b="1" dirty="0" err="1"/>
              <a:t>Liczba</a:t>
            </a:r>
            <a:r>
              <a:rPr b="1" dirty="0"/>
              <a:t> </a:t>
            </a:r>
            <a:r>
              <a:rPr b="1" dirty="0" err="1"/>
              <a:t>ofiar</a:t>
            </a:r>
            <a:r>
              <a:rPr b="1" dirty="0"/>
              <a:t> </a:t>
            </a:r>
            <a:r>
              <a:rPr b="1" dirty="0" err="1"/>
              <a:t>śmiertelnych</a:t>
            </a:r>
            <a:r>
              <a:rPr b="1" dirty="0"/>
              <a:t> na </a:t>
            </a:r>
            <a:r>
              <a:rPr b="1" dirty="0" err="1"/>
              <a:t>milion</a:t>
            </a:r>
            <a:r>
              <a:rPr b="1" dirty="0"/>
              <a:t> </a:t>
            </a:r>
            <a:r>
              <a:rPr b="1" dirty="0" err="1"/>
              <a:t>mieszkańców</a:t>
            </a:r>
            <a:r>
              <a:rPr b="1" dirty="0"/>
              <a:t> - 5</a:t>
            </a:r>
            <a:r>
              <a:rPr lang="pl-PL" b="1" dirty="0"/>
              <a:t>2</a:t>
            </a:r>
            <a:r>
              <a:rPr dirty="0"/>
              <a:t> </a:t>
            </a:r>
            <a:r>
              <a:rPr dirty="0" err="1">
                <a:solidFill>
                  <a:srgbClr val="0433FF"/>
                </a:solidFill>
              </a:rPr>
              <a:t>średnia</a:t>
            </a:r>
            <a:r>
              <a:rPr dirty="0">
                <a:solidFill>
                  <a:srgbClr val="0433FF"/>
                </a:solidFill>
              </a:rPr>
              <a:t> </a:t>
            </a:r>
            <a:r>
              <a:rPr dirty="0" err="1">
                <a:solidFill>
                  <a:srgbClr val="0433FF"/>
                </a:solidFill>
              </a:rPr>
              <a:t>europejska</a:t>
            </a:r>
            <a:r>
              <a:rPr dirty="0">
                <a:solidFill>
                  <a:srgbClr val="0433FF"/>
                </a:solidFill>
              </a:rPr>
              <a:t> </a:t>
            </a:r>
            <a:r>
              <a:rPr b="1" dirty="0">
                <a:solidFill>
                  <a:srgbClr val="0433FF"/>
                </a:solidFill>
              </a:rPr>
              <a:t>4</a:t>
            </a:r>
            <a:r>
              <a:rPr lang="pl-PL" b="1" dirty="0">
                <a:solidFill>
                  <a:srgbClr val="0433FF"/>
                </a:solidFill>
              </a:rPr>
              <a:t>4</a:t>
            </a:r>
            <a:r>
              <a:rPr dirty="0"/>
              <a:t> (</a:t>
            </a:r>
            <a:r>
              <a:rPr b="1" dirty="0">
                <a:solidFill>
                  <a:srgbClr val="FF2600"/>
                </a:solidFill>
              </a:rPr>
              <a:t>2012</a:t>
            </a:r>
            <a:r>
              <a:rPr lang="pl-PL" b="1" dirty="0">
                <a:solidFill>
                  <a:srgbClr val="FF2600"/>
                </a:solidFill>
              </a:rPr>
              <a:t>:</a:t>
            </a:r>
            <a:r>
              <a:rPr b="1" dirty="0">
                <a:solidFill>
                  <a:srgbClr val="FF2600"/>
                </a:solidFill>
              </a:rPr>
              <a:t> 93</a:t>
            </a:r>
            <a:r>
              <a:rPr dirty="0"/>
              <a:t> </a:t>
            </a:r>
            <a:r>
              <a:rPr dirty="0" err="1">
                <a:solidFill>
                  <a:srgbClr val="0433FF"/>
                </a:solidFill>
              </a:rPr>
              <a:t>przy</a:t>
            </a:r>
            <a:r>
              <a:rPr dirty="0">
                <a:solidFill>
                  <a:srgbClr val="0433FF"/>
                </a:solidFill>
              </a:rPr>
              <a:t> </a:t>
            </a:r>
            <a:r>
              <a:rPr dirty="0" err="1">
                <a:solidFill>
                  <a:srgbClr val="0433FF"/>
                </a:solidFill>
              </a:rPr>
              <a:t>średniej</a:t>
            </a:r>
            <a:r>
              <a:rPr dirty="0">
                <a:solidFill>
                  <a:srgbClr val="0433FF"/>
                </a:solidFill>
              </a:rPr>
              <a:t> </a:t>
            </a:r>
            <a:r>
              <a:rPr dirty="0" err="1">
                <a:solidFill>
                  <a:srgbClr val="0433FF"/>
                </a:solidFill>
              </a:rPr>
              <a:t>europejskiej</a:t>
            </a:r>
            <a:r>
              <a:rPr dirty="0">
                <a:solidFill>
                  <a:srgbClr val="0433FF"/>
                </a:solidFill>
              </a:rPr>
              <a:t> </a:t>
            </a:r>
            <a:r>
              <a:rPr b="1" dirty="0">
                <a:solidFill>
                  <a:srgbClr val="0433FF"/>
                </a:solidFill>
              </a:rPr>
              <a:t>54</a:t>
            </a:r>
            <a:r>
              <a:rPr dirty="0">
                <a:solidFill>
                  <a:srgbClr val="0433FF"/>
                </a:solidFill>
              </a:rPr>
              <a:t>)</a:t>
            </a:r>
          </a:p>
        </p:txBody>
      </p:sp>
      <p:pic>
        <p:nvPicPr>
          <p:cNvPr id="143" name="obrazek" descr="obrazek"/>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459200" y="4069166"/>
            <a:ext cx="7020000" cy="8205901"/>
          </a:xfrm>
          <a:prstGeom prst="rect">
            <a:avLst/>
          </a:prstGeom>
          <a:ln w="12700">
            <a:miter lim="400000"/>
          </a:ln>
          <a:effectLst>
            <a:outerShdw blurRad="50800" dist="38100" dir="2700000" algn="tl" rotWithShape="0">
              <a:prstClr val="black">
                <a:alpha val="40000"/>
              </a:prstClr>
            </a:outerShdw>
          </a:effectLst>
        </p:spPr>
      </p:pic>
      <p:sp>
        <p:nvSpPr>
          <p:cNvPr id="144" name="Źródło: https://etsc.eu"/>
          <p:cNvSpPr txBox="1"/>
          <p:nvPr/>
        </p:nvSpPr>
        <p:spPr>
          <a:xfrm>
            <a:off x="9619424" y="12564181"/>
            <a:ext cx="2470227" cy="4103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3000"/>
            </a:pPr>
            <a:r>
              <a:rPr sz="2000" u="sng" dirty="0" err="1"/>
              <a:t>Źródło</a:t>
            </a:r>
            <a:r>
              <a:rPr sz="2000" dirty="0"/>
              <a:t>: https://etsc.eu</a:t>
            </a:r>
          </a:p>
        </p:txBody>
      </p:sp>
      <p:sp>
        <p:nvSpPr>
          <p:cNvPr id="4" name="pole tekstowe 3">
            <a:extLst>
              <a:ext uri="{FF2B5EF4-FFF2-40B4-BE49-F238E27FC236}">
                <a16:creationId xmlns:a16="http://schemas.microsoft.com/office/drawing/2014/main" id="{D789E821-30DF-822A-BA04-ED7E3C3D2FA5}"/>
              </a:ext>
            </a:extLst>
          </p:cNvPr>
          <p:cNvSpPr txBox="1"/>
          <p:nvPr/>
        </p:nvSpPr>
        <p:spPr>
          <a:xfrm>
            <a:off x="5860211" y="1083401"/>
            <a:ext cx="12663577"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6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5400" dirty="0">
                <a:solidFill>
                  <a:srgbClr val="000000"/>
                </a:solidFill>
              </a:rPr>
              <a:t>GŁÓWNE OBSZARY ZAGROŻEŃ</a:t>
            </a:r>
            <a:endParaRPr kumimoji="0" lang="pl-PL" sz="54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6424" y="3620278"/>
            <a:ext cx="18269339" cy="9311951"/>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1E85597D-2E7D-1471-95A7-C784B58602FC}"/>
              </a:ext>
            </a:extLst>
          </p:cNvPr>
          <p:cNvSpPr txBox="1">
            <a:spLocks noGrp="1"/>
          </p:cNvSpPr>
          <p:nvPr>
            <p:ph type="title"/>
          </p:nvPr>
        </p:nvSpPr>
        <p:spPr>
          <a:xfrm>
            <a:off x="1587500" y="574859"/>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
        <p:nvSpPr>
          <p:cNvPr id="6" name="pole tekstowe 5">
            <a:extLst>
              <a:ext uri="{FF2B5EF4-FFF2-40B4-BE49-F238E27FC236}">
                <a16:creationId xmlns:a16="http://schemas.microsoft.com/office/drawing/2014/main" id="{A09D249E-7E6F-42C7-D7A4-E3E0CF254239}"/>
              </a:ext>
            </a:extLst>
          </p:cNvPr>
          <p:cNvSpPr txBox="1"/>
          <p:nvPr/>
        </p:nvSpPr>
        <p:spPr>
          <a:xfrm>
            <a:off x="4956422" y="2631287"/>
            <a:ext cx="13641355"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4000" b="1" i="0" u="none" strike="noStrike" cap="none" spc="0" normalizeH="0" baseline="0" dirty="0">
                <a:ln>
                  <a:noFill/>
                </a:ln>
                <a:solidFill>
                  <a:schemeClr val="bg1">
                    <a:lumMod val="75000"/>
                    <a:lumOff val="25000"/>
                  </a:schemeClr>
                </a:solidFill>
                <a:effectLst/>
                <a:uFillTx/>
                <a:latin typeface="Hoefler Text"/>
                <a:ea typeface="Hoefler Text"/>
                <a:cs typeface="Hoefler Text"/>
                <a:sym typeface="Hoefler Text"/>
              </a:rPr>
              <a:t>BEZPIECZEŃSTWO DROGOWE W POWIATACH</a:t>
            </a:r>
          </a:p>
        </p:txBody>
      </p:sp>
    </p:spTree>
    <p:extLst>
      <p:ext uri="{BB962C8B-B14F-4D97-AF65-F5344CB8AC3E}">
        <p14:creationId xmlns:p14="http://schemas.microsoft.com/office/powerpoint/2010/main" val="343008927"/>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cstate="print">
            <a:extLst>
              <a:ext uri="{28A0092B-C50C-407E-A947-70E740481C1C}">
                <a14:useLocalDpi xmlns:a14="http://schemas.microsoft.com/office/drawing/2010/main" val="0"/>
              </a:ext>
            </a:extLst>
          </a:blip>
          <a:srcRect t="-2243"/>
          <a:stretch/>
        </p:blipFill>
        <p:spPr>
          <a:xfrm>
            <a:off x="1828800" y="3718593"/>
            <a:ext cx="11296650" cy="8433318"/>
          </a:xfrm>
          <a:prstGeom prst="triangle">
            <a:avLst>
              <a:gd name="adj" fmla="val 48820"/>
            </a:avLst>
          </a:prstGeom>
        </p:spPr>
      </p:pic>
      <p:pic>
        <p:nvPicPr>
          <p:cNvPr id="6" name="Obraz 5"/>
          <p:cNvPicPr>
            <a:picLocks noChangeAspect="1"/>
          </p:cNvPicPr>
          <p:nvPr/>
        </p:nvPicPr>
        <p:blipFill>
          <a:blip r:embed="rId3" cstate="print">
            <a:extLst>
              <a:ext uri="{28A0092B-C50C-407E-A947-70E740481C1C}">
                <a14:useLocalDpi xmlns:a14="http://schemas.microsoft.com/office/drawing/2010/main" val="0"/>
              </a:ext>
            </a:extLst>
          </a:blip>
          <a:srcRect l="-233" t="-1" r="233" b="76147"/>
          <a:stretch/>
        </p:blipFill>
        <p:spPr>
          <a:xfrm>
            <a:off x="14472168" y="4180178"/>
            <a:ext cx="6806682" cy="1611023"/>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B9845707-F99E-C3D6-3C36-23834ED798A2}"/>
              </a:ext>
            </a:extLst>
          </p:cNvPr>
          <p:cNvSpPr txBox="1">
            <a:spLocks noGrp="1"/>
          </p:cNvSpPr>
          <p:nvPr>
            <p:ph type="title"/>
          </p:nvPr>
        </p:nvSpPr>
        <p:spPr>
          <a:xfrm>
            <a:off x="1520825" y="99060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pic>
        <p:nvPicPr>
          <p:cNvPr id="7" name="Obraz 6">
            <a:extLst>
              <a:ext uri="{FF2B5EF4-FFF2-40B4-BE49-F238E27FC236}">
                <a16:creationId xmlns:a16="http://schemas.microsoft.com/office/drawing/2014/main" id="{4EF56DD1-E2F2-3932-23E8-6DF306E660B7}"/>
              </a:ext>
            </a:extLst>
          </p:cNvPr>
          <p:cNvPicPr>
            <a:picLocks noChangeAspect="1"/>
          </p:cNvPicPr>
          <p:nvPr/>
        </p:nvPicPr>
        <p:blipFill>
          <a:blip r:embed="rId3" cstate="print">
            <a:extLst>
              <a:ext uri="{28A0092B-C50C-407E-A947-70E740481C1C}">
                <a14:useLocalDpi xmlns:a14="http://schemas.microsoft.com/office/drawing/2010/main" val="0"/>
              </a:ext>
            </a:extLst>
          </a:blip>
          <a:srcRect t="75441"/>
          <a:stretch/>
        </p:blipFill>
        <p:spPr>
          <a:xfrm>
            <a:off x="14472168" y="10409419"/>
            <a:ext cx="6806682" cy="1658560"/>
          </a:xfrm>
          <a:prstGeom prst="rect">
            <a:avLst/>
          </a:prstGeom>
        </p:spPr>
      </p:pic>
      <p:pic>
        <p:nvPicPr>
          <p:cNvPr id="8" name="Obraz 7">
            <a:extLst>
              <a:ext uri="{FF2B5EF4-FFF2-40B4-BE49-F238E27FC236}">
                <a16:creationId xmlns:a16="http://schemas.microsoft.com/office/drawing/2014/main" id="{622A3154-8F4A-8124-91AF-3D07AF220CBC}"/>
              </a:ext>
            </a:extLst>
          </p:cNvPr>
          <p:cNvPicPr>
            <a:picLocks noChangeAspect="1"/>
          </p:cNvPicPr>
          <p:nvPr/>
        </p:nvPicPr>
        <p:blipFill>
          <a:blip r:embed="rId3" cstate="print">
            <a:extLst>
              <a:ext uri="{28A0092B-C50C-407E-A947-70E740481C1C}">
                <a14:useLocalDpi xmlns:a14="http://schemas.microsoft.com/office/drawing/2010/main" val="0"/>
              </a:ext>
            </a:extLst>
          </a:blip>
          <a:srcRect t="26626" b="51664"/>
          <a:stretch/>
        </p:blipFill>
        <p:spPr>
          <a:xfrm>
            <a:off x="14472168" y="6289025"/>
            <a:ext cx="6806682" cy="1466186"/>
          </a:xfrm>
          <a:prstGeom prst="rect">
            <a:avLst/>
          </a:prstGeom>
        </p:spPr>
      </p:pic>
      <p:pic>
        <p:nvPicPr>
          <p:cNvPr id="9" name="Obraz 8">
            <a:extLst>
              <a:ext uri="{FF2B5EF4-FFF2-40B4-BE49-F238E27FC236}">
                <a16:creationId xmlns:a16="http://schemas.microsoft.com/office/drawing/2014/main" id="{C3E9F4C5-D6B5-1C95-E71C-17CD7D5828ED}"/>
              </a:ext>
            </a:extLst>
          </p:cNvPr>
          <p:cNvPicPr>
            <a:picLocks noChangeAspect="1"/>
          </p:cNvPicPr>
          <p:nvPr/>
        </p:nvPicPr>
        <p:blipFill>
          <a:blip r:embed="rId3" cstate="print">
            <a:extLst>
              <a:ext uri="{28A0092B-C50C-407E-A947-70E740481C1C}">
                <a14:useLocalDpi xmlns:a14="http://schemas.microsoft.com/office/drawing/2010/main" val="0"/>
              </a:ext>
            </a:extLst>
          </a:blip>
          <a:srcRect t="49953" b="25489"/>
          <a:stretch/>
        </p:blipFill>
        <p:spPr>
          <a:xfrm>
            <a:off x="14472168" y="8253035"/>
            <a:ext cx="6806682" cy="1658560"/>
          </a:xfrm>
          <a:prstGeom prst="rect">
            <a:avLst/>
          </a:prstGeom>
        </p:spPr>
      </p:pic>
    </p:spTree>
    <p:extLst>
      <p:ext uri="{BB962C8B-B14F-4D97-AF65-F5344CB8AC3E}">
        <p14:creationId xmlns:p14="http://schemas.microsoft.com/office/powerpoint/2010/main" val="2563262685"/>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par>
                                <p:cTn id="14" presetID="1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ppt_x</p:attrName>
                                        </p:attrNameLst>
                                      </p:cBhvr>
                                      <p:tavLst>
                                        <p:tav tm="0">
                                          <p:val>
                                            <p:strVal val="#ppt_x-#ppt_w*1.125000"/>
                                          </p:val>
                                        </p:tav>
                                        <p:tav tm="100000">
                                          <p:val>
                                            <p:strVal val="#ppt_x"/>
                                          </p:val>
                                        </p:tav>
                                      </p:tavLst>
                                    </p:anim>
                                    <p:animEffect transition="in" filter="wipe(right)">
                                      <p:cBhvr>
                                        <p:cTn id="17" dur="500"/>
                                        <p:tgtEl>
                                          <p:spTgt spid="8"/>
                                        </p:tgtEl>
                                      </p:cBhvr>
                                    </p:animEffect>
                                  </p:childTnLst>
                                </p:cTn>
                              </p:par>
                              <p:par>
                                <p:cTn id="18" presetID="1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ppt_x</p:attrName>
                                        </p:attrNameLst>
                                      </p:cBhvr>
                                      <p:tavLst>
                                        <p:tav tm="0">
                                          <p:val>
                                            <p:strVal val="#ppt_x-#ppt_w*1.125000"/>
                                          </p:val>
                                        </p:tav>
                                        <p:tav tm="100000">
                                          <p:val>
                                            <p:strVal val="#ppt_x"/>
                                          </p:val>
                                        </p:tav>
                                      </p:tavLst>
                                    </p:anim>
                                    <p:animEffect transition="in" filter="wipe(righ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2188" y="3956181"/>
            <a:ext cx="20919232" cy="8864080"/>
          </a:xfrm>
          <a:prstGeom prst="rect">
            <a:avLst/>
          </a:prstGeom>
        </p:spPr>
      </p:pic>
      <p:sp>
        <p:nvSpPr>
          <p:cNvPr id="2" name="Program bezpieczeństwa ruchu drogowego dla województwa warmińsko - mazurskiego na lata 2022 - 2030">
            <a:extLst>
              <a:ext uri="{FF2B5EF4-FFF2-40B4-BE49-F238E27FC236}">
                <a16:creationId xmlns:a16="http://schemas.microsoft.com/office/drawing/2014/main" id="{E221A42F-EA7C-EF5B-C697-FB713B285503}"/>
              </a:ext>
            </a:extLst>
          </p:cNvPr>
          <p:cNvSpPr txBox="1">
            <a:spLocks noGrp="1"/>
          </p:cNvSpPr>
          <p:nvPr>
            <p:ph type="title"/>
          </p:nvPr>
        </p:nvSpPr>
        <p:spPr>
          <a:xfrm>
            <a:off x="1520825" y="1009650"/>
            <a:ext cx="21209000" cy="2025650"/>
          </a:xfrm>
          <a:prstGeom prst="rect">
            <a:avLst/>
          </a:prstGeom>
        </p:spPr>
        <p:txBody>
          <a:bodyPr>
            <a:normAutofit/>
          </a:bodyPr>
          <a:lstStyle>
            <a:lvl1pPr defTabSz="412750">
              <a:defRPr sz="4900" b="1"/>
            </a:lvl1pPr>
          </a:lstStyle>
          <a:p>
            <a:r>
              <a:rPr lang="pl-PL" sz="4400" dirty="0">
                <a:latin typeface="Hoefler Text"/>
              </a:rPr>
              <a:t>Program bezpieczeństwa ruchu drogowego</a:t>
            </a:r>
            <a:br>
              <a:rPr lang="pl-PL" sz="4400" dirty="0">
                <a:latin typeface="Hoefler Text"/>
              </a:rPr>
            </a:br>
            <a:r>
              <a:rPr lang="pl-PL" sz="4400" dirty="0">
                <a:latin typeface="Hoefler Text"/>
              </a:rPr>
              <a:t>dla województwa warmińsko-mazurskiego na lata 2022-2030</a:t>
            </a:r>
          </a:p>
        </p:txBody>
      </p:sp>
    </p:spTree>
    <p:extLst>
      <p:ext uri="{BB962C8B-B14F-4D97-AF65-F5344CB8AC3E}">
        <p14:creationId xmlns:p14="http://schemas.microsoft.com/office/powerpoint/2010/main" val="3335669070"/>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Dziękuję za uwagę"/>
          <p:cNvSpPr txBox="1">
            <a:spLocks noGrp="1"/>
          </p:cNvSpPr>
          <p:nvPr>
            <p:ph type="title"/>
          </p:nvPr>
        </p:nvSpPr>
        <p:spPr>
          <a:xfrm>
            <a:off x="1770361" y="2362200"/>
            <a:ext cx="9766301" cy="4006850"/>
          </a:xfrm>
          <a:prstGeom prst="rect">
            <a:avLst/>
          </a:prstGeom>
        </p:spPr>
        <p:txBody>
          <a:bodyPr/>
          <a:lstStyle>
            <a:lvl1pPr>
              <a:defRPr>
                <a:latin typeface="Big Caslon Medium"/>
                <a:ea typeface="Big Caslon Medium"/>
                <a:cs typeface="Big Caslon Medium"/>
                <a:sym typeface="Big Caslon Medium"/>
              </a:defRPr>
            </a:lvl1pPr>
          </a:lstStyle>
          <a:p>
            <a:r>
              <a:rPr dirty="0" err="1">
                <a:latin typeface="Hoefler Text"/>
              </a:rPr>
              <a:t>Dziękuję</a:t>
            </a:r>
            <a:r>
              <a:rPr dirty="0">
                <a:latin typeface="Hoefler Text"/>
              </a:rPr>
              <a:t> </a:t>
            </a:r>
            <a:r>
              <a:rPr dirty="0" err="1">
                <a:latin typeface="Hoefler Text"/>
              </a:rPr>
              <a:t>za</a:t>
            </a:r>
            <a:r>
              <a:rPr dirty="0">
                <a:latin typeface="Hoefler Text"/>
              </a:rPr>
              <a:t> </a:t>
            </a:r>
            <a:r>
              <a:rPr dirty="0" err="1">
                <a:latin typeface="Hoefler Text"/>
              </a:rPr>
              <a:t>uwagę</a:t>
            </a:r>
            <a:endParaRPr dirty="0">
              <a:latin typeface="Hoefler Text"/>
            </a:endParaRPr>
          </a:p>
        </p:txBody>
      </p:sp>
      <p:sp>
        <p:nvSpPr>
          <p:cNvPr id="227" name="Szczytno, 05.09.2023 r."/>
          <p:cNvSpPr txBox="1">
            <a:spLocks noGrp="1"/>
          </p:cNvSpPr>
          <p:nvPr>
            <p:ph type="body" sz="quarter" idx="1"/>
          </p:nvPr>
        </p:nvSpPr>
        <p:spPr>
          <a:xfrm>
            <a:off x="1770361" y="7346950"/>
            <a:ext cx="9766301" cy="1065530"/>
          </a:xfrm>
          <a:prstGeom prst="rect">
            <a:avLst/>
          </a:prstGeom>
        </p:spPr>
        <p:txBody>
          <a:bodyPr/>
          <a:lstStyle/>
          <a:p>
            <a:r>
              <a:rPr lang="pl-PL" dirty="0">
                <a:solidFill>
                  <a:schemeClr val="accent4">
                    <a:lumMod val="50000"/>
                  </a:schemeClr>
                </a:solidFill>
              </a:rPr>
              <a:t>Olsztyn</a:t>
            </a:r>
            <a:r>
              <a:rPr dirty="0">
                <a:solidFill>
                  <a:schemeClr val="accent4">
                    <a:lumMod val="50000"/>
                  </a:schemeClr>
                </a:solidFill>
              </a:rPr>
              <a:t>, </a:t>
            </a:r>
            <a:r>
              <a:rPr lang="pl-PL" dirty="0">
                <a:solidFill>
                  <a:schemeClr val="accent4">
                    <a:lumMod val="50000"/>
                  </a:schemeClr>
                </a:solidFill>
              </a:rPr>
              <a:t>maj 2025 r.</a:t>
            </a:r>
            <a:endParaRPr dirty="0">
              <a:solidFill>
                <a:schemeClr val="accent4">
                  <a:lumMod val="50000"/>
                </a:schemeClr>
              </a:solidFill>
            </a:endParaRPr>
          </a:p>
        </p:txBody>
      </p:sp>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68627" y="2885362"/>
            <a:ext cx="10245012" cy="8465976"/>
          </a:xfrm>
          <a:prstGeom prst="rect">
            <a:avLst/>
          </a:prstGeom>
        </p:spPr>
      </p:pic>
      <p:grpSp>
        <p:nvGrpSpPr>
          <p:cNvPr id="5" name="Grupa 4">
            <a:extLst>
              <a:ext uri="{FF2B5EF4-FFF2-40B4-BE49-F238E27FC236}">
                <a16:creationId xmlns:a16="http://schemas.microsoft.com/office/drawing/2014/main" id="{E8DFF77E-BB3D-6F56-0A0C-383160362A6A}"/>
              </a:ext>
            </a:extLst>
          </p:cNvPr>
          <p:cNvGrpSpPr/>
          <p:nvPr/>
        </p:nvGrpSpPr>
        <p:grpSpPr>
          <a:xfrm>
            <a:off x="4589849" y="8803945"/>
            <a:ext cx="4127325" cy="1444781"/>
            <a:chOff x="4681395" y="8575345"/>
            <a:chExt cx="4127325" cy="1444781"/>
          </a:xfrm>
        </p:grpSpPr>
        <p:pic>
          <p:nvPicPr>
            <p:cNvPr id="3" name="Picture 2" descr="WORD Olsztyn – Wojewódzki Ośrodek Ruchu Drogowego w Olsztynie '23 - WORD  Olsztyn - Wojewódzki Ośrodek Ruchu Drogowego">
              <a:extLst>
                <a:ext uri="{FF2B5EF4-FFF2-40B4-BE49-F238E27FC236}">
                  <a16:creationId xmlns:a16="http://schemas.microsoft.com/office/drawing/2014/main" id="{A8E701CA-E554-6574-D652-D17B70F01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395" y="8926643"/>
              <a:ext cx="2211705" cy="742183"/>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a:extLst>
                <a:ext uri="{FF2B5EF4-FFF2-40B4-BE49-F238E27FC236}">
                  <a16:creationId xmlns:a16="http://schemas.microsoft.com/office/drawing/2014/main" id="{5A0E5DA8-B5BE-F2DF-A1E8-25397D0D2E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3019" y="8575345"/>
              <a:ext cx="1605701" cy="144478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856" y="4002656"/>
            <a:ext cx="18512287" cy="7815531"/>
          </a:xfrm>
          <a:prstGeom prst="rect">
            <a:avLst/>
          </a:prstGeom>
        </p:spPr>
      </p:pic>
      <p:sp>
        <p:nvSpPr>
          <p:cNvPr id="4" name="pole tekstowe 3"/>
          <p:cNvSpPr txBox="1"/>
          <p:nvPr/>
        </p:nvSpPr>
        <p:spPr>
          <a:xfrm>
            <a:off x="2935856" y="12325326"/>
            <a:ext cx="21030960"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pl-PL" sz="1800" i="1" dirty="0"/>
              <a:t>Źródło</a:t>
            </a:r>
            <a:r>
              <a:rPr lang="pl-PL" sz="1800" dirty="0"/>
              <a:t>: https://obserwatoriumbrd.pl/liczba-ofiar-smiertelnych-wypadkow-drogowych-w-ue-wstepne-dane-za-2024-r/</a:t>
            </a:r>
          </a:p>
          <a:p>
            <a:pPr marL="0" marR="0" indent="0" algn="ctr"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dirty="0">
              <a:ln>
                <a:noFill/>
              </a:ln>
              <a:solidFill>
                <a:srgbClr val="57554B"/>
              </a:solidFill>
              <a:effectLst/>
              <a:uFillTx/>
              <a:latin typeface="Hoefler Text"/>
              <a:ea typeface="Hoefler Text"/>
              <a:cs typeface="Hoefler Text"/>
              <a:sym typeface="Hoefler Text"/>
            </a:endParaRPr>
          </a:p>
        </p:txBody>
      </p:sp>
      <p:sp>
        <p:nvSpPr>
          <p:cNvPr id="7" name="pole tekstowe 6">
            <a:extLst>
              <a:ext uri="{FF2B5EF4-FFF2-40B4-BE49-F238E27FC236}">
                <a16:creationId xmlns:a16="http://schemas.microsoft.com/office/drawing/2014/main" id="{992DD450-9D44-0FCE-6831-538E8F48DE37}"/>
              </a:ext>
            </a:extLst>
          </p:cNvPr>
          <p:cNvSpPr txBox="1"/>
          <p:nvPr/>
        </p:nvSpPr>
        <p:spPr>
          <a:xfrm>
            <a:off x="5860210" y="125534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1461952813"/>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0" y="3692825"/>
            <a:ext cx="10938293" cy="6589864"/>
          </a:xfrm>
          <a:prstGeom prst="rect">
            <a:avLst/>
          </a:prstGeom>
        </p:spPr>
      </p:pic>
      <p:pic>
        <p:nvPicPr>
          <p:cNvPr id="4" name="Obraz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631" y="3692826"/>
            <a:ext cx="11145327" cy="6589862"/>
          </a:xfrm>
          <a:prstGeom prst="rect">
            <a:avLst/>
          </a:prstGeom>
        </p:spPr>
      </p:pic>
      <p:sp>
        <p:nvSpPr>
          <p:cNvPr id="5" name="pole tekstowe 4"/>
          <p:cNvSpPr txBox="1"/>
          <p:nvPr/>
        </p:nvSpPr>
        <p:spPr>
          <a:xfrm>
            <a:off x="793631" y="10450268"/>
            <a:ext cx="21307246"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kumimoji="0" lang="pl-PL" sz="1800" b="0" i="1" strike="noStrike" cap="none" spc="0" normalizeH="0" baseline="0" dirty="0">
                <a:ln>
                  <a:noFill/>
                </a:ln>
                <a:solidFill>
                  <a:srgbClr val="57554B"/>
                </a:solidFill>
                <a:effectLst/>
                <a:uFillTx/>
                <a:sym typeface="Hoefler Text"/>
              </a:rPr>
              <a:t>Źródło</a:t>
            </a:r>
            <a:r>
              <a:rPr lang="pl-PL" sz="1800" dirty="0"/>
              <a:t>: https://www.krbrd.gov.pl/baza-wiedzy/raporty-o-stanie-brd/</a:t>
            </a:r>
            <a:endParaRPr kumimoji="0" lang="pl-PL" sz="1800" b="0" i="0" u="none" strike="noStrike" cap="none" spc="0" normalizeH="0" baseline="0" dirty="0">
              <a:ln>
                <a:noFill/>
              </a:ln>
              <a:solidFill>
                <a:srgbClr val="57554B"/>
              </a:solidFill>
              <a:effectLst/>
              <a:uFillTx/>
              <a:sym typeface="Hoefler Text"/>
            </a:endParaRPr>
          </a:p>
        </p:txBody>
      </p:sp>
      <p:sp>
        <p:nvSpPr>
          <p:cNvPr id="6" name="pole tekstowe 5"/>
          <p:cNvSpPr txBox="1"/>
          <p:nvPr/>
        </p:nvSpPr>
        <p:spPr>
          <a:xfrm>
            <a:off x="2235200" y="11054514"/>
            <a:ext cx="20739818" cy="1764586"/>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pPr>
            <a:r>
              <a:rPr kumimoji="0" lang="pl-PL" sz="3600" b="1" i="0" u="sng" strike="noStrike" cap="none" spc="0" normalizeH="0" baseline="0" dirty="0">
                <a:ln>
                  <a:noFill/>
                </a:ln>
                <a:solidFill>
                  <a:srgbClr val="57554B"/>
                </a:solidFill>
                <a:effectLst/>
                <a:uFillTx/>
                <a:sym typeface="Hoefler Text"/>
              </a:rPr>
              <a:t>Rok</a:t>
            </a:r>
            <a:r>
              <a:rPr kumimoji="0" lang="pl-PL" sz="3600" b="1" i="0" u="sng" strike="noStrike" cap="none" spc="0" normalizeH="0" dirty="0">
                <a:ln>
                  <a:noFill/>
                </a:ln>
                <a:solidFill>
                  <a:srgbClr val="57554B"/>
                </a:solidFill>
                <a:effectLst/>
                <a:uFillTx/>
                <a:sym typeface="Hoefler Text"/>
              </a:rPr>
              <a:t> 2024</a:t>
            </a:r>
            <a:r>
              <a:rPr kumimoji="0" lang="pl-PL" sz="3600" b="1" i="0" u="none" strike="noStrike" cap="none" spc="0" normalizeH="0" dirty="0">
                <a:ln>
                  <a:noFill/>
                </a:ln>
                <a:solidFill>
                  <a:srgbClr val="57554B"/>
                </a:solidFill>
                <a:effectLst/>
                <a:uFillTx/>
                <a:sym typeface="Hoefler Text"/>
              </a:rPr>
              <a:t>: </a:t>
            </a:r>
          </a:p>
          <a:p>
            <a:pPr marL="630238" marR="0" indent="-630238" algn="just" defTabSz="825500" rtl="0" fontAlgn="auto" latinLnBrk="0" hangingPunct="0">
              <a:lnSpc>
                <a:spcPct val="100000"/>
              </a:lnSpc>
              <a:spcBef>
                <a:spcPts val="0"/>
              </a:spcBef>
              <a:spcAft>
                <a:spcPts val="0"/>
              </a:spcAft>
              <a:buClrTx/>
              <a:buSzTx/>
              <a:buFontTx/>
              <a:buAutoNum type="arabicPeriod"/>
              <a:tabLst/>
            </a:pPr>
            <a:r>
              <a:rPr lang="pl-PL" sz="3600" b="1" dirty="0"/>
              <a:t>Wypadki – 21 519 (+2,8 %);</a:t>
            </a:r>
          </a:p>
          <a:p>
            <a:pPr marL="630238" marR="0" indent="-630238" algn="just" defTabSz="825500" rtl="0" fontAlgn="auto" latinLnBrk="0" hangingPunct="0">
              <a:lnSpc>
                <a:spcPct val="100000"/>
              </a:lnSpc>
              <a:spcBef>
                <a:spcPts val="0"/>
              </a:spcBef>
              <a:spcAft>
                <a:spcPts val="0"/>
              </a:spcAft>
              <a:buClrTx/>
              <a:buSzTx/>
              <a:buFontTx/>
              <a:buAutoNum type="arabicPeriod"/>
              <a:tabLst/>
            </a:pPr>
            <a:r>
              <a:rPr kumimoji="0" lang="pl-PL" sz="3600" b="1" i="0" u="none" strike="noStrike" cap="none" spc="0" normalizeH="0" baseline="0" dirty="0">
                <a:ln>
                  <a:noFill/>
                </a:ln>
                <a:solidFill>
                  <a:srgbClr val="57554B"/>
                </a:solidFill>
                <a:effectLst/>
                <a:uFillTx/>
                <a:sym typeface="Hoefler Text"/>
              </a:rPr>
              <a:t>Ofiary śmiertelne</a:t>
            </a:r>
            <a:r>
              <a:rPr kumimoji="0" lang="pl-PL" sz="3600" b="1" i="0" u="none" strike="noStrike" cap="none" spc="0" normalizeH="0" dirty="0">
                <a:ln>
                  <a:noFill/>
                </a:ln>
                <a:solidFill>
                  <a:srgbClr val="57554B"/>
                </a:solidFill>
                <a:effectLst/>
                <a:uFillTx/>
                <a:sym typeface="Hoefler Text"/>
              </a:rPr>
              <a:t> – 1896 (+ 0,2%)</a:t>
            </a:r>
          </a:p>
        </p:txBody>
      </p:sp>
      <p:sp>
        <p:nvSpPr>
          <p:cNvPr id="9" name="pole tekstowe 8">
            <a:extLst>
              <a:ext uri="{FF2B5EF4-FFF2-40B4-BE49-F238E27FC236}">
                <a16:creationId xmlns:a16="http://schemas.microsoft.com/office/drawing/2014/main" id="{1E3316E2-E356-7D02-9518-C5DF0A35CF1A}"/>
              </a:ext>
            </a:extLst>
          </p:cNvPr>
          <p:cNvSpPr txBox="1"/>
          <p:nvPr/>
        </p:nvSpPr>
        <p:spPr>
          <a:xfrm>
            <a:off x="5860211" y="1125637"/>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2840241776"/>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4579" y="3683982"/>
            <a:ext cx="17134840" cy="8648700"/>
          </a:xfrm>
          <a:prstGeom prst="rect">
            <a:avLst/>
          </a:prstGeom>
        </p:spPr>
      </p:pic>
      <p:sp>
        <p:nvSpPr>
          <p:cNvPr id="6" name="pole tekstowe 5"/>
          <p:cNvSpPr txBox="1"/>
          <p:nvPr/>
        </p:nvSpPr>
        <p:spPr>
          <a:xfrm>
            <a:off x="1587500" y="12566867"/>
            <a:ext cx="15803353"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pl-PL" sz="1800" i="1" dirty="0"/>
              <a:t>Źródło</a:t>
            </a:r>
            <a:r>
              <a:rPr lang="pl-PL" sz="1800" dirty="0"/>
              <a:t>: https://www.krbrd.gov.pl/baza-wiedzy/raporty-o-stanie-brd/</a:t>
            </a:r>
          </a:p>
          <a:p>
            <a:pPr marL="0" marR="0" indent="0" algn="l" defTabSz="825500" rtl="0" fontAlgn="auto" latinLnBrk="0" hangingPunct="0">
              <a:lnSpc>
                <a:spcPct val="100000"/>
              </a:lnSpc>
              <a:spcBef>
                <a:spcPts val="0"/>
              </a:spcBef>
              <a:spcAft>
                <a:spcPts val="0"/>
              </a:spcAft>
              <a:buClrTx/>
              <a:buSzTx/>
              <a:buFontTx/>
              <a:buNone/>
              <a:tabLst/>
            </a:pPr>
            <a:endParaRPr kumimoji="0" lang="pl-PL" sz="5000" b="0" i="0" u="none" strike="noStrike" cap="none" spc="0" normalizeH="0" baseline="0" dirty="0">
              <a:ln>
                <a:noFill/>
              </a:ln>
              <a:solidFill>
                <a:srgbClr val="57554B"/>
              </a:solidFill>
              <a:effectLst/>
              <a:uFillTx/>
              <a:latin typeface="Hoefler Text"/>
              <a:ea typeface="Hoefler Text"/>
              <a:cs typeface="Hoefler Text"/>
              <a:sym typeface="Hoefler Text"/>
            </a:endParaRPr>
          </a:p>
        </p:txBody>
      </p:sp>
      <p:sp>
        <p:nvSpPr>
          <p:cNvPr id="7" name="pole tekstowe 6">
            <a:extLst>
              <a:ext uri="{FF2B5EF4-FFF2-40B4-BE49-F238E27FC236}">
                <a16:creationId xmlns:a16="http://schemas.microsoft.com/office/drawing/2014/main" id="{5F633000-38A1-EAA6-1BE0-0CF2C2E19528}"/>
              </a:ext>
            </a:extLst>
          </p:cNvPr>
          <p:cNvSpPr txBox="1"/>
          <p:nvPr/>
        </p:nvSpPr>
        <p:spPr>
          <a:xfrm>
            <a:off x="5860211" y="109532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3064854552"/>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5804" y="3795622"/>
            <a:ext cx="17632392" cy="8264106"/>
          </a:xfrm>
          <a:prstGeom prst="rect">
            <a:avLst/>
          </a:prstGeom>
        </p:spPr>
      </p:pic>
      <p:sp>
        <p:nvSpPr>
          <p:cNvPr id="4" name="pole tekstowe 3"/>
          <p:cNvSpPr txBox="1"/>
          <p:nvPr/>
        </p:nvSpPr>
        <p:spPr>
          <a:xfrm>
            <a:off x="6524062" y="12385451"/>
            <a:ext cx="11335876" cy="3790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pl-PL" sz="1800" i="1" dirty="0"/>
              <a:t>Źródło</a:t>
            </a:r>
            <a:r>
              <a:rPr lang="pl-PL" sz="1800" dirty="0"/>
              <a:t>: https://obserwatoriumbrd.pl/liczba-ofiar-smiertelnych-wypadkow-drogowych-w-ue-wstepne-dane-za-2024-r/</a:t>
            </a:r>
            <a:endParaRPr kumimoji="0" lang="pl-PL" sz="1800" b="0" i="0" u="none" strike="noStrike" cap="none" spc="0" normalizeH="0" baseline="0" dirty="0">
              <a:ln>
                <a:noFill/>
              </a:ln>
              <a:solidFill>
                <a:srgbClr val="57554B"/>
              </a:solidFill>
              <a:effectLst/>
              <a:uFillTx/>
              <a:sym typeface="Hoefler Text"/>
            </a:endParaRPr>
          </a:p>
        </p:txBody>
      </p:sp>
      <p:sp>
        <p:nvSpPr>
          <p:cNvPr id="7" name="pole tekstowe 6">
            <a:extLst>
              <a:ext uri="{FF2B5EF4-FFF2-40B4-BE49-F238E27FC236}">
                <a16:creationId xmlns:a16="http://schemas.microsoft.com/office/drawing/2014/main" id="{1BF1FE89-9467-4ECD-29CA-69E6FC748A9E}"/>
              </a:ext>
            </a:extLst>
          </p:cNvPr>
          <p:cNvSpPr txBox="1"/>
          <p:nvPr/>
        </p:nvSpPr>
        <p:spPr>
          <a:xfrm>
            <a:off x="5860211" y="1141048"/>
            <a:ext cx="12663577" cy="1795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pl-PL" sz="6000" b="1" i="0" u="none" strike="noStrike" cap="none" spc="0" normalizeH="0" baseline="0" dirty="0">
                <a:ln>
                  <a:noFill/>
                </a:ln>
                <a:solidFill>
                  <a:srgbClr val="000000"/>
                </a:solidFill>
                <a:effectLst/>
                <a:uFillTx/>
                <a:latin typeface="Hoefler Text"/>
                <a:ea typeface="Hoefler Text"/>
                <a:cs typeface="Hoefler Text"/>
                <a:sym typeface="Hoefler Text"/>
              </a:rPr>
              <a:t>STAN BRD W POLSCE</a:t>
            </a:r>
          </a:p>
          <a:p>
            <a:pPr marL="0" marR="0" indent="0" algn="ctr" defTabSz="825500" rtl="0" fontAlgn="auto" latinLnBrk="0" hangingPunct="0">
              <a:lnSpc>
                <a:spcPct val="100000"/>
              </a:lnSpc>
              <a:spcBef>
                <a:spcPts val="0"/>
              </a:spcBef>
              <a:spcAft>
                <a:spcPts val="0"/>
              </a:spcAft>
              <a:buClrTx/>
              <a:buSzTx/>
              <a:buFontTx/>
              <a:buNone/>
              <a:tabLst/>
            </a:pPr>
            <a:r>
              <a:rPr lang="pl-PL" sz="4800" dirty="0">
                <a:solidFill>
                  <a:srgbClr val="000000"/>
                </a:solidFill>
              </a:rPr>
              <a:t>GŁÓWNE OBSZARY ZAGROŻEŃ</a:t>
            </a:r>
            <a:endParaRPr kumimoji="0" lang="pl-PL" sz="4800" i="0" u="none" strike="noStrike" cap="none" spc="0" normalizeH="0" baseline="0" dirty="0">
              <a:ln>
                <a:noFill/>
              </a:ln>
              <a:solidFill>
                <a:srgbClr val="000000"/>
              </a:solidFill>
              <a:effectLst/>
              <a:uFillTx/>
              <a:latin typeface="Hoefler Text"/>
              <a:ea typeface="Hoefler Text"/>
              <a:cs typeface="Hoefler Text"/>
              <a:sym typeface="Hoefler Text"/>
            </a:endParaRPr>
          </a:p>
        </p:txBody>
      </p:sp>
    </p:spTree>
    <p:extLst>
      <p:ext uri="{BB962C8B-B14F-4D97-AF65-F5344CB8AC3E}">
        <p14:creationId xmlns:p14="http://schemas.microsoft.com/office/powerpoint/2010/main" val="4054411613"/>
      </p:ext>
    </p:extLst>
  </p:cSld>
  <p:clrMapOvr>
    <a:masterClrMapping/>
  </p:clrMapOvr>
  <mc:AlternateContent xmlns:mc="http://schemas.openxmlformats.org/markup-compatibility/2006" xmlns:p14="http://schemas.microsoft.com/office/powerpoint/2010/main">
    <mc:Choice Requires="p14">
      <p:transition spd="slow">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ypeset">
  <a:themeElements>
    <a:clrScheme name="Typeset">
      <a:dk1>
        <a:srgbClr val="57554B"/>
      </a:dk1>
      <a:lt1>
        <a:srgbClr val="0C1557"/>
      </a:lt1>
      <a:dk2>
        <a:srgbClr val="5F5F5D"/>
      </a:dk2>
      <a:lt2>
        <a:srgbClr val="D8D5CE"/>
      </a:lt2>
      <a:accent1>
        <a:srgbClr val="738CAB"/>
      </a:accent1>
      <a:accent2>
        <a:srgbClr val="7E9769"/>
      </a:accent2>
      <a:accent3>
        <a:srgbClr val="D9C064"/>
      </a:accent3>
      <a:accent4>
        <a:srgbClr val="B99369"/>
      </a:accent4>
      <a:accent5>
        <a:srgbClr val="9A4C3C"/>
      </a:accent5>
      <a:accent6>
        <a:srgbClr val="8E8198"/>
      </a:accent6>
      <a:hlink>
        <a:srgbClr val="0000FF"/>
      </a:hlink>
      <a:folHlink>
        <a:srgbClr val="FF00FF"/>
      </a:folHlink>
    </a:clrScheme>
    <a:fontScheme name="Typeset">
      <a:majorFont>
        <a:latin typeface="Baskerville"/>
        <a:ea typeface="Baskerville"/>
        <a:cs typeface="Baskerville"/>
      </a:majorFont>
      <a:minorFont>
        <a:latin typeface="Baskerville"/>
        <a:ea typeface="Baskerville"/>
        <a:cs typeface="Baskerville"/>
      </a:minorFont>
    </a:fontScheme>
    <a:fmtScheme name="Types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127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50800" dist="127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127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4">
              <a:hueOff val="-150089"/>
              <a:satOff val="3212"/>
              <a:lumOff val="-17555"/>
              <a:alpha val="75000"/>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ypeset">
  <a:themeElements>
    <a:clrScheme name="Typeset">
      <a:dk1>
        <a:srgbClr val="000000"/>
      </a:dk1>
      <a:lt1>
        <a:srgbClr val="FFFFFF"/>
      </a:lt1>
      <a:dk2>
        <a:srgbClr val="5F5F5D"/>
      </a:dk2>
      <a:lt2>
        <a:srgbClr val="D8D5CE"/>
      </a:lt2>
      <a:accent1>
        <a:srgbClr val="738CAB"/>
      </a:accent1>
      <a:accent2>
        <a:srgbClr val="7E9769"/>
      </a:accent2>
      <a:accent3>
        <a:srgbClr val="D9C064"/>
      </a:accent3>
      <a:accent4>
        <a:srgbClr val="B99369"/>
      </a:accent4>
      <a:accent5>
        <a:srgbClr val="9A4C3C"/>
      </a:accent5>
      <a:accent6>
        <a:srgbClr val="8E8198"/>
      </a:accent6>
      <a:hlink>
        <a:srgbClr val="0000FF"/>
      </a:hlink>
      <a:folHlink>
        <a:srgbClr val="FF00FF"/>
      </a:folHlink>
    </a:clrScheme>
    <a:fontScheme name="Typeset">
      <a:majorFont>
        <a:latin typeface="Baskerville"/>
        <a:ea typeface="Baskerville"/>
        <a:cs typeface="Baskerville"/>
      </a:majorFont>
      <a:minorFont>
        <a:latin typeface="Baskerville"/>
        <a:ea typeface="Baskerville"/>
        <a:cs typeface="Baskerville"/>
      </a:minorFont>
    </a:fontScheme>
    <a:fmtScheme name="Types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127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50800" dist="127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127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4">
              <a:hueOff val="-150089"/>
              <a:satOff val="3212"/>
              <a:lumOff val="-17555"/>
              <a:alpha val="75000"/>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7554B"/>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1616</TotalTime>
  <Words>2597</Words>
  <Application>Microsoft Office PowerPoint</Application>
  <PresentationFormat>Niestandardowy</PresentationFormat>
  <Paragraphs>281</Paragraphs>
  <Slides>53</Slides>
  <Notes>2</Notes>
  <HiddenSlides>0</HiddenSlides>
  <MMClips>0</MMClips>
  <ScaleCrop>false</ScaleCrop>
  <HeadingPairs>
    <vt:vector size="6" baseType="variant">
      <vt:variant>
        <vt:lpstr>Używane czcionki</vt:lpstr>
      </vt:variant>
      <vt:variant>
        <vt:i4>10</vt:i4>
      </vt:variant>
      <vt:variant>
        <vt:lpstr>Motyw</vt:lpstr>
      </vt:variant>
      <vt:variant>
        <vt:i4>1</vt:i4>
      </vt:variant>
      <vt:variant>
        <vt:lpstr>Tytuły slajdów</vt:lpstr>
      </vt:variant>
      <vt:variant>
        <vt:i4>53</vt:i4>
      </vt:variant>
    </vt:vector>
  </HeadingPairs>
  <TitlesOfParts>
    <vt:vector size="64" baseType="lpstr">
      <vt:lpstr>Arial</vt:lpstr>
      <vt:lpstr>Baskerville</vt:lpstr>
      <vt:lpstr>Bodoni SvtyTwo OS ITC TT-BookIt</vt:lpstr>
      <vt:lpstr>Bodoni SvtyTwo SC ITC TT-Book</vt:lpstr>
      <vt:lpstr>Calibri</vt:lpstr>
      <vt:lpstr>Helvetica</vt:lpstr>
      <vt:lpstr>Helvetica Neue</vt:lpstr>
      <vt:lpstr>Hoefler Text</vt:lpstr>
      <vt:lpstr>Inter</vt:lpstr>
      <vt:lpstr>Wingdings</vt:lpstr>
      <vt:lpstr>Typeset</vt:lpstr>
      <vt:lpstr>Program bezpieczeństwa ruchu drogowego dla województwa warmińsko-mazurskiego na lata 2022-2030</vt:lpstr>
      <vt:lpstr>OMAWIANE ZAGADNIENIA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STAN BRD województwo warmińsko-mazurskie</vt:lpstr>
      <vt:lpstr>WOJEWÓDZTWO WARMIŃSKO-MAZURSKIE GŁÓWNE OBSZARY ZAGROŻEŃ BRD</vt:lpstr>
      <vt:lpstr>PROGRAMOWANIE BRD założenia do programów brd do roku 2030</vt:lpstr>
      <vt:lpstr>PROGRAMOWANIE BRD założenia do programów brd do roku 2030</vt:lpstr>
      <vt:lpstr>PROGRAMOWANIE BRD założenia do programów brd do roku 2030</vt:lpstr>
      <vt:lpstr>PROGRAMOWANIE BRD założenia do programów brd do roku 2030</vt:lpstr>
      <vt:lpstr>PROGRAMOWANIE BRD założenia do programów brd do roku 2030</vt:lpstr>
      <vt:lpstr>Prezentacja programu PowerPoint</vt:lpstr>
      <vt:lpstr>Narodowy program Bezpieczeństwa ruchu drogowego 2021-2030</vt:lpstr>
      <vt:lpstr>Prezentacja programu PowerPoint</vt:lpstr>
      <vt:lpstr>Program bezpieczeństwa ruchu drogowego dla województwa warmińsko-mazurskiego na lata 2022-2030  PRZYJĘTY PRZEZ WOJEWÓDZKĄ RADĘ BRD WE WRZEŚNIU 2023 ROKU</vt:lpstr>
      <vt:lpstr>Program bezpieczeństwa ruchu drogowego dla województwa warmińsko-mazurskiego na lata 2022-2030</vt:lpstr>
      <vt:lpstr>Program bezpieczeństwa ruchu drogowego dla województwa warmińsko-mazurskiego na lata 2022-2030</vt:lpstr>
      <vt:lpstr>Procesy poznawcze a bezpieczeństwo ruchu drogowego – UWAGA –</vt:lpstr>
      <vt:lpstr>Program bezpieczeństwa ruchu drogowego dla województwa warmińsko-mazurskiego na lata 2022-2030</vt:lpstr>
      <vt:lpstr>Program bezpieczeństwa ruchu drogowego dla województwa warmińsko-mazurskiego na lata 2022-2030</vt:lpstr>
      <vt:lpstr>Innowacyjne szkolenie -  „Bezpieczeństwo Ruchu Drogowego w województwie warmińsko-mazurskim na lata 2022-2030”</vt:lpstr>
      <vt:lpstr>Innowacyjne szkolenie - „Bezpieczeństwo Ruchu Drogowego w województwie warmińsko-mazurskim na lata 2022-2030”</vt:lpstr>
      <vt:lpstr>Innowacyjne szkolenie -  „Bezpieczeństwo Ruchu Drogowego w województwie warmińsko-mazurskim na lata 2022-2030”</vt:lpstr>
      <vt:lpstr>Prezentacja programu PowerPoint</vt:lpstr>
      <vt:lpstr>SZKOLENIA DLA PRZEDSTAWICIELI OSK             Z WOJEWÓDZTWA WARMIŃSKO - MAZURSKIEGO</vt:lpstr>
      <vt:lpstr>Prezentacja programu PowerPoint</vt:lpstr>
      <vt:lpstr>Prezentacja programu PowerPoint</vt:lpstr>
      <vt:lpstr>Program bezpieczeństwa ruchu drogowego dla województwa warmińsko-mazurskiego na lata 2022-2030</vt:lpstr>
      <vt:lpstr>PROGNOZOWANIE RYZYKA NA DROGACH</vt:lpstr>
      <vt:lpstr>PROGNOZOWANIE RYZYKA NA DROGACH</vt:lpstr>
      <vt:lpstr>PROGNOZOWANIE RYZYKA NA DROGACH</vt:lpstr>
      <vt:lpstr>PROGNOZOWANIE RYZYKA NA DROGACH</vt:lpstr>
      <vt:lpstr>PROGNOZOWANIE RYZYKA NA DROGACH</vt:lpstr>
      <vt:lpstr>PROGNOZOWANIE RYZYKA NA DROGACH</vt:lpstr>
      <vt:lpstr>Program bezpieczeństwa ruchu drogowego dla województwa warmińsko-mazurskiego na lata 2022-2030</vt:lpstr>
      <vt:lpstr>Program bezpieczeństwa ruchu drogowego dla województwa warmińsko-mazurskiego na lata 2022-2030</vt:lpstr>
      <vt:lpstr>Program bezpieczeństwa ruchu drogowego dla województwa warmińsko-mazurskiego na lata 2022-2030</vt:lpstr>
      <vt:lpstr>Program bezpieczeństwa ruchu drogowego dla województwa warmińsko-mazurskiego na lata 2022-2030</vt:lpstr>
      <vt:lpstr>Program bezpieczeństwa ruchu drogowego dla województwa warmińsko-mazurskiego na lata 2022-2030</vt:lpstr>
      <vt:lpstr>Program bezpieczeństwa ruchu drogowego dla województwa warmińsko-mazurskiego na lata 2022-2030</vt:lpstr>
      <vt:lpstr>Dziękuję za uwagę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 bezpieczeństwa ruchu drogowego dla województwa warmińsko – mazurskiego na lata 2022 - 2030</dc:title>
  <dc:creator>Marcin Kiwit</dc:creator>
  <cp:lastModifiedBy>Beata Kantolak</cp:lastModifiedBy>
  <cp:revision>166</cp:revision>
  <cp:lastPrinted>2025-05-13T07:15:49Z</cp:lastPrinted>
  <dcterms:modified xsi:type="dcterms:W3CDTF">2025-05-21T07:53:39Z</dcterms:modified>
</cp:coreProperties>
</file>